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2" r:id="rId3"/>
  </p:sldMasterIdLst>
  <p:notesMasterIdLst>
    <p:notesMasterId r:id="rId19"/>
  </p:notesMasterIdLst>
  <p:handoutMasterIdLst>
    <p:handoutMasterId r:id="rId20"/>
  </p:handoutMasterIdLst>
  <p:sldIdLst>
    <p:sldId id="270" r:id="rId4"/>
    <p:sldId id="306" r:id="rId5"/>
    <p:sldId id="310" r:id="rId6"/>
    <p:sldId id="312" r:id="rId7"/>
    <p:sldId id="302" r:id="rId8"/>
    <p:sldId id="281" r:id="rId9"/>
    <p:sldId id="297" r:id="rId10"/>
    <p:sldId id="296" r:id="rId11"/>
    <p:sldId id="283" r:id="rId12"/>
    <p:sldId id="309" r:id="rId13"/>
    <p:sldId id="267" r:id="rId14"/>
    <p:sldId id="273" r:id="rId15"/>
    <p:sldId id="274" r:id="rId16"/>
    <p:sldId id="313" r:id="rId17"/>
    <p:sldId id="29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2948"/>
    <a:srgbClr val="352943"/>
    <a:srgbClr val="291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EE62F-D5F7-461B-AFE8-8D6417A88CB3}" v="14" dt="2022-12-08T14:01:52.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1" autoAdjust="0"/>
    <p:restoredTop sz="80184" autoAdjust="0"/>
  </p:normalViewPr>
  <p:slideViewPr>
    <p:cSldViewPr snapToGrid="0" snapToObjects="1">
      <p:cViewPr varScale="1">
        <p:scale>
          <a:sx n="58" d="100"/>
          <a:sy n="58" d="100"/>
        </p:scale>
        <p:origin x="100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Korniienko" userId="2929db03-1a67-4f11-8757-6a245fbe22a6" providerId="ADAL" clId="{15EEE62F-D5F7-461B-AFE8-8D6417A88CB3}"/>
    <pc:docChg chg="undo custSel addSld delSld modSld sldOrd">
      <pc:chgData name="Anastasiia Korniienko" userId="2929db03-1a67-4f11-8757-6a245fbe22a6" providerId="ADAL" clId="{15EEE62F-D5F7-461B-AFE8-8D6417A88CB3}" dt="2022-12-08T14:02:55.185" v="468" actId="2696"/>
      <pc:docMkLst>
        <pc:docMk/>
      </pc:docMkLst>
      <pc:sldChg chg="del">
        <pc:chgData name="Anastasiia Korniienko" userId="2929db03-1a67-4f11-8757-6a245fbe22a6" providerId="ADAL" clId="{15EEE62F-D5F7-461B-AFE8-8D6417A88CB3}" dt="2022-12-08T13:17:03.561" v="147" actId="47"/>
        <pc:sldMkLst>
          <pc:docMk/>
          <pc:sldMk cId="1395708195" sldId="263"/>
        </pc:sldMkLst>
      </pc:sldChg>
      <pc:sldChg chg="modSp mod ord">
        <pc:chgData name="Anastasiia Korniienko" userId="2929db03-1a67-4f11-8757-6a245fbe22a6" providerId="ADAL" clId="{15EEE62F-D5F7-461B-AFE8-8D6417A88CB3}" dt="2022-12-08T13:36:10.891" v="365"/>
        <pc:sldMkLst>
          <pc:docMk/>
          <pc:sldMk cId="1249661162" sldId="267"/>
        </pc:sldMkLst>
        <pc:spChg chg="mod">
          <ac:chgData name="Anastasiia Korniienko" userId="2929db03-1a67-4f11-8757-6a245fbe22a6" providerId="ADAL" clId="{15EEE62F-D5F7-461B-AFE8-8D6417A88CB3}" dt="2022-12-08T13:15:24.449" v="108" actId="1076"/>
          <ac:spMkLst>
            <pc:docMk/>
            <pc:sldMk cId="1249661162" sldId="267"/>
            <ac:spMk id="2" creationId="{00000000-0000-0000-0000-000000000000}"/>
          </ac:spMkLst>
        </pc:spChg>
        <pc:spChg chg="mod">
          <ac:chgData name="Anastasiia Korniienko" userId="2929db03-1a67-4f11-8757-6a245fbe22a6" providerId="ADAL" clId="{15EEE62F-D5F7-461B-AFE8-8D6417A88CB3}" dt="2022-12-08T13:14:49.467" v="87" actId="20577"/>
          <ac:spMkLst>
            <pc:docMk/>
            <pc:sldMk cId="1249661162" sldId="267"/>
            <ac:spMk id="3" creationId="{00000000-0000-0000-0000-000000000000}"/>
          </ac:spMkLst>
        </pc:spChg>
      </pc:sldChg>
      <pc:sldChg chg="modSp mod">
        <pc:chgData name="Anastasiia Korniienko" userId="2929db03-1a67-4f11-8757-6a245fbe22a6" providerId="ADAL" clId="{15EEE62F-D5F7-461B-AFE8-8D6417A88CB3}" dt="2022-12-08T13:08:12.188" v="20" actId="20577"/>
        <pc:sldMkLst>
          <pc:docMk/>
          <pc:sldMk cId="925445424" sldId="270"/>
        </pc:sldMkLst>
        <pc:spChg chg="mod">
          <ac:chgData name="Anastasiia Korniienko" userId="2929db03-1a67-4f11-8757-6a245fbe22a6" providerId="ADAL" clId="{15EEE62F-D5F7-461B-AFE8-8D6417A88CB3}" dt="2022-12-08T13:08:12.188" v="20" actId="20577"/>
          <ac:spMkLst>
            <pc:docMk/>
            <pc:sldMk cId="925445424" sldId="270"/>
            <ac:spMk id="2" creationId="{00000000-0000-0000-0000-000000000000}"/>
          </ac:spMkLst>
        </pc:spChg>
      </pc:sldChg>
      <pc:sldChg chg="modSp mod ord">
        <pc:chgData name="Anastasiia Korniienko" userId="2929db03-1a67-4f11-8757-6a245fbe22a6" providerId="ADAL" clId="{15EEE62F-D5F7-461B-AFE8-8D6417A88CB3}" dt="2022-12-08T13:36:02.540" v="363"/>
        <pc:sldMkLst>
          <pc:docMk/>
          <pc:sldMk cId="2955065986" sldId="273"/>
        </pc:sldMkLst>
        <pc:spChg chg="mod">
          <ac:chgData name="Anastasiia Korniienko" userId="2929db03-1a67-4f11-8757-6a245fbe22a6" providerId="ADAL" clId="{15EEE62F-D5F7-461B-AFE8-8D6417A88CB3}" dt="2022-12-08T13:18:57.047" v="191" actId="20577"/>
          <ac:spMkLst>
            <pc:docMk/>
            <pc:sldMk cId="2955065986" sldId="273"/>
            <ac:spMk id="3" creationId="{00000000-0000-0000-0000-000000000000}"/>
          </ac:spMkLst>
        </pc:spChg>
      </pc:sldChg>
      <pc:sldChg chg="addSp modSp mod">
        <pc:chgData name="Anastasiia Korniienko" userId="2929db03-1a67-4f11-8757-6a245fbe22a6" providerId="ADAL" clId="{15EEE62F-D5F7-461B-AFE8-8D6417A88CB3}" dt="2022-12-08T14:01:11.632" v="461" actId="6549"/>
        <pc:sldMkLst>
          <pc:docMk/>
          <pc:sldMk cId="468270894" sldId="274"/>
        </pc:sldMkLst>
        <pc:spChg chg="mod">
          <ac:chgData name="Anastasiia Korniienko" userId="2929db03-1a67-4f11-8757-6a245fbe22a6" providerId="ADAL" clId="{15EEE62F-D5F7-461B-AFE8-8D6417A88CB3}" dt="2022-12-08T13:32:58.571" v="354" actId="14100"/>
          <ac:spMkLst>
            <pc:docMk/>
            <pc:sldMk cId="468270894" sldId="274"/>
            <ac:spMk id="2" creationId="{00000000-0000-0000-0000-000000000000}"/>
          </ac:spMkLst>
        </pc:spChg>
        <pc:spChg chg="mod">
          <ac:chgData name="Anastasiia Korniienko" userId="2929db03-1a67-4f11-8757-6a245fbe22a6" providerId="ADAL" clId="{15EEE62F-D5F7-461B-AFE8-8D6417A88CB3}" dt="2022-12-08T14:01:11.632" v="461" actId="6549"/>
          <ac:spMkLst>
            <pc:docMk/>
            <pc:sldMk cId="468270894" sldId="274"/>
            <ac:spMk id="3" creationId="{00000000-0000-0000-0000-000000000000}"/>
          </ac:spMkLst>
        </pc:spChg>
        <pc:picChg chg="add mod">
          <ac:chgData name="Anastasiia Korniienko" userId="2929db03-1a67-4f11-8757-6a245fbe22a6" providerId="ADAL" clId="{15EEE62F-D5F7-461B-AFE8-8D6417A88CB3}" dt="2022-12-08T13:34:10.685" v="356" actId="1076"/>
          <ac:picMkLst>
            <pc:docMk/>
            <pc:sldMk cId="468270894" sldId="274"/>
            <ac:picMk id="5" creationId="{7D9843C9-FE49-4BD0-E3FC-942608D7ED53}"/>
          </ac:picMkLst>
        </pc:picChg>
      </pc:sldChg>
      <pc:sldChg chg="modSp mod ord">
        <pc:chgData name="Anastasiia Korniienko" userId="2929db03-1a67-4f11-8757-6a245fbe22a6" providerId="ADAL" clId="{15EEE62F-D5F7-461B-AFE8-8D6417A88CB3}" dt="2022-12-08T13:35:03.798" v="360"/>
        <pc:sldMkLst>
          <pc:docMk/>
          <pc:sldMk cId="2418075237" sldId="283"/>
        </pc:sldMkLst>
        <pc:spChg chg="mod">
          <ac:chgData name="Anastasiia Korniienko" userId="2929db03-1a67-4f11-8757-6a245fbe22a6" providerId="ADAL" clId="{15EEE62F-D5F7-461B-AFE8-8D6417A88CB3}" dt="2022-12-08T13:21:19.964" v="313" actId="20577"/>
          <ac:spMkLst>
            <pc:docMk/>
            <pc:sldMk cId="2418075237" sldId="283"/>
            <ac:spMk id="3" creationId="{00000000-0000-0000-0000-000000000000}"/>
          </ac:spMkLst>
        </pc:spChg>
        <pc:spChg chg="mod">
          <ac:chgData name="Anastasiia Korniienko" userId="2929db03-1a67-4f11-8757-6a245fbe22a6" providerId="ADAL" clId="{15EEE62F-D5F7-461B-AFE8-8D6417A88CB3}" dt="2022-12-08T13:21:37.621" v="316" actId="1076"/>
          <ac:spMkLst>
            <pc:docMk/>
            <pc:sldMk cId="2418075237" sldId="283"/>
            <ac:spMk id="5" creationId="{00000000-0000-0000-0000-000000000000}"/>
          </ac:spMkLst>
        </pc:spChg>
      </pc:sldChg>
      <pc:sldChg chg="del">
        <pc:chgData name="Anastasiia Korniienko" userId="2929db03-1a67-4f11-8757-6a245fbe22a6" providerId="ADAL" clId="{15EEE62F-D5F7-461B-AFE8-8D6417A88CB3}" dt="2022-12-08T13:18:25.354" v="188" actId="47"/>
        <pc:sldMkLst>
          <pc:docMk/>
          <pc:sldMk cId="4090522575" sldId="298"/>
        </pc:sldMkLst>
      </pc:sldChg>
      <pc:sldChg chg="modSp mod">
        <pc:chgData name="Anastasiia Korniienko" userId="2929db03-1a67-4f11-8757-6a245fbe22a6" providerId="ADAL" clId="{15EEE62F-D5F7-461B-AFE8-8D6417A88CB3}" dt="2022-12-08T13:59:18.393" v="411" actId="6549"/>
        <pc:sldMkLst>
          <pc:docMk/>
          <pc:sldMk cId="2756870602" sldId="299"/>
        </pc:sldMkLst>
        <pc:spChg chg="mod">
          <ac:chgData name="Anastasiia Korniienko" userId="2929db03-1a67-4f11-8757-6a245fbe22a6" providerId="ADAL" clId="{15EEE62F-D5F7-461B-AFE8-8D6417A88CB3}" dt="2022-12-08T13:59:18.393" v="411" actId="6549"/>
          <ac:spMkLst>
            <pc:docMk/>
            <pc:sldMk cId="2756870602" sldId="299"/>
            <ac:spMk id="3" creationId="{00000000-0000-0000-0000-000000000000}"/>
          </ac:spMkLst>
        </pc:spChg>
      </pc:sldChg>
      <pc:sldChg chg="del">
        <pc:chgData name="Anastasiia Korniienko" userId="2929db03-1a67-4f11-8757-6a245fbe22a6" providerId="ADAL" clId="{15EEE62F-D5F7-461B-AFE8-8D6417A88CB3}" dt="2022-12-08T13:08:30.096" v="21" actId="47"/>
        <pc:sldMkLst>
          <pc:docMk/>
          <pc:sldMk cId="3080517946" sldId="300"/>
        </pc:sldMkLst>
      </pc:sldChg>
      <pc:sldChg chg="del">
        <pc:chgData name="Anastasiia Korniienko" userId="2929db03-1a67-4f11-8757-6a245fbe22a6" providerId="ADAL" clId="{15EEE62F-D5F7-461B-AFE8-8D6417A88CB3}" dt="2022-12-08T14:02:55.185" v="468" actId="2696"/>
        <pc:sldMkLst>
          <pc:docMk/>
          <pc:sldMk cId="4085435865" sldId="301"/>
        </pc:sldMkLst>
      </pc:sldChg>
      <pc:sldChg chg="addSp modSp mod">
        <pc:chgData name="Anastasiia Korniienko" userId="2929db03-1a67-4f11-8757-6a245fbe22a6" providerId="ADAL" clId="{15EEE62F-D5F7-461B-AFE8-8D6417A88CB3}" dt="2022-12-08T14:02:36.769" v="467" actId="20577"/>
        <pc:sldMkLst>
          <pc:docMk/>
          <pc:sldMk cId="1074633131" sldId="302"/>
        </pc:sldMkLst>
        <pc:spChg chg="mod">
          <ac:chgData name="Anastasiia Korniienko" userId="2929db03-1a67-4f11-8757-6a245fbe22a6" providerId="ADAL" clId="{15EEE62F-D5F7-461B-AFE8-8D6417A88CB3}" dt="2022-12-08T14:02:36.769" v="467" actId="20577"/>
          <ac:spMkLst>
            <pc:docMk/>
            <pc:sldMk cId="1074633131" sldId="302"/>
            <ac:spMk id="4" creationId="{00000000-0000-0000-0000-000000000000}"/>
          </ac:spMkLst>
        </pc:spChg>
        <pc:picChg chg="add mod">
          <ac:chgData name="Anastasiia Korniienko" userId="2929db03-1a67-4f11-8757-6a245fbe22a6" providerId="ADAL" clId="{15EEE62F-D5F7-461B-AFE8-8D6417A88CB3}" dt="2022-12-08T14:01:52.135" v="465"/>
          <ac:picMkLst>
            <pc:docMk/>
            <pc:sldMk cId="1074633131" sldId="302"/>
            <ac:picMk id="6" creationId="{774F9C3E-6298-155B-7292-86DA4E6FC588}"/>
          </ac:picMkLst>
        </pc:picChg>
      </pc:sldChg>
      <pc:sldChg chg="del mod modShow">
        <pc:chgData name="Anastasiia Korniienko" userId="2929db03-1a67-4f11-8757-6a245fbe22a6" providerId="ADAL" clId="{15EEE62F-D5F7-461B-AFE8-8D6417A88CB3}" dt="2022-12-08T13:32:16.384" v="349" actId="47"/>
        <pc:sldMkLst>
          <pc:docMk/>
          <pc:sldMk cId="4116486686" sldId="303"/>
        </pc:sldMkLst>
      </pc:sldChg>
      <pc:sldChg chg="del">
        <pc:chgData name="Anastasiia Korniienko" userId="2929db03-1a67-4f11-8757-6a245fbe22a6" providerId="ADAL" clId="{15EEE62F-D5F7-461B-AFE8-8D6417A88CB3}" dt="2022-12-08T13:21:46.687" v="317" actId="47"/>
        <pc:sldMkLst>
          <pc:docMk/>
          <pc:sldMk cId="311394558" sldId="305"/>
        </pc:sldMkLst>
      </pc:sldChg>
      <pc:sldChg chg="addSp delSp modSp del mod">
        <pc:chgData name="Anastasiia Korniienko" userId="2929db03-1a67-4f11-8757-6a245fbe22a6" providerId="ADAL" clId="{15EEE62F-D5F7-461B-AFE8-8D6417A88CB3}" dt="2022-12-08T14:01:55.876" v="466" actId="47"/>
        <pc:sldMkLst>
          <pc:docMk/>
          <pc:sldMk cId="1758114688" sldId="307"/>
        </pc:sldMkLst>
        <pc:picChg chg="add del mod">
          <ac:chgData name="Anastasiia Korniienko" userId="2929db03-1a67-4f11-8757-6a245fbe22a6" providerId="ADAL" clId="{15EEE62F-D5F7-461B-AFE8-8D6417A88CB3}" dt="2022-12-08T14:01:50.213" v="464" actId="21"/>
          <ac:picMkLst>
            <pc:docMk/>
            <pc:sldMk cId="1758114688" sldId="307"/>
            <ac:picMk id="6" creationId="{F52749CA-2F30-C3EC-F23A-236841273F48}"/>
          </ac:picMkLst>
        </pc:picChg>
      </pc:sldChg>
      <pc:sldChg chg="del">
        <pc:chgData name="Anastasiia Korniienko" userId="2929db03-1a67-4f11-8757-6a245fbe22a6" providerId="ADAL" clId="{15EEE62F-D5F7-461B-AFE8-8D6417A88CB3}" dt="2022-12-08T13:08:32.125" v="22" actId="47"/>
        <pc:sldMkLst>
          <pc:docMk/>
          <pc:sldMk cId="3982492961" sldId="308"/>
        </pc:sldMkLst>
      </pc:sldChg>
      <pc:sldChg chg="addSp modSp mod">
        <pc:chgData name="Anastasiia Korniienko" userId="2929db03-1a67-4f11-8757-6a245fbe22a6" providerId="ADAL" clId="{15EEE62F-D5F7-461B-AFE8-8D6417A88CB3}" dt="2022-12-08T13:35:43.065" v="361" actId="1076"/>
        <pc:sldMkLst>
          <pc:docMk/>
          <pc:sldMk cId="3555402430" sldId="309"/>
        </pc:sldMkLst>
        <pc:spChg chg="mod">
          <ac:chgData name="Anastasiia Korniienko" userId="2929db03-1a67-4f11-8757-6a245fbe22a6" providerId="ADAL" clId="{15EEE62F-D5F7-461B-AFE8-8D6417A88CB3}" dt="2022-12-08T13:32:34.271" v="350" actId="1076"/>
          <ac:spMkLst>
            <pc:docMk/>
            <pc:sldMk cId="3555402430" sldId="309"/>
            <ac:spMk id="2" creationId="{00000000-0000-0000-0000-000000000000}"/>
          </ac:spMkLst>
        </pc:spChg>
        <pc:spChg chg="mod">
          <ac:chgData name="Anastasiia Korniienko" userId="2929db03-1a67-4f11-8757-6a245fbe22a6" providerId="ADAL" clId="{15EEE62F-D5F7-461B-AFE8-8D6417A88CB3}" dt="2022-12-08T13:10:17.310" v="31" actId="1076"/>
          <ac:spMkLst>
            <pc:docMk/>
            <pc:sldMk cId="3555402430" sldId="309"/>
            <ac:spMk id="3" creationId="{00000000-0000-0000-0000-000000000000}"/>
          </ac:spMkLst>
        </pc:spChg>
        <pc:picChg chg="add mod">
          <ac:chgData name="Anastasiia Korniienko" userId="2929db03-1a67-4f11-8757-6a245fbe22a6" providerId="ADAL" clId="{15EEE62F-D5F7-461B-AFE8-8D6417A88CB3}" dt="2022-12-08T13:35:43.065" v="361" actId="1076"/>
          <ac:picMkLst>
            <pc:docMk/>
            <pc:sldMk cId="3555402430" sldId="309"/>
            <ac:picMk id="5" creationId="{732A63E7-6A17-3F80-210A-A986080BB8E0}"/>
          </ac:picMkLst>
        </pc:picChg>
      </pc:sldChg>
      <pc:sldChg chg="del">
        <pc:chgData name="Anastasiia Korniienko" userId="2929db03-1a67-4f11-8757-6a245fbe22a6" providerId="ADAL" clId="{15EEE62F-D5F7-461B-AFE8-8D6417A88CB3}" dt="2022-12-08T13:18:38.962" v="189" actId="47"/>
        <pc:sldMkLst>
          <pc:docMk/>
          <pc:sldMk cId="1472426584" sldId="310"/>
        </pc:sldMkLst>
      </pc:sldChg>
      <pc:sldChg chg="addSp modSp new mod">
        <pc:chgData name="Anastasiia Korniienko" userId="2929db03-1a67-4f11-8757-6a245fbe22a6" providerId="ADAL" clId="{15EEE62F-D5F7-461B-AFE8-8D6417A88CB3}" dt="2022-12-08T13:29:06.501" v="341" actId="1076"/>
        <pc:sldMkLst>
          <pc:docMk/>
          <pc:sldMk cId="2416234346" sldId="310"/>
        </pc:sldMkLst>
        <pc:spChg chg="add mod">
          <ac:chgData name="Anastasiia Korniienko" userId="2929db03-1a67-4f11-8757-6a245fbe22a6" providerId="ADAL" clId="{15EEE62F-D5F7-461B-AFE8-8D6417A88CB3}" dt="2022-12-08T13:26:37.362" v="328" actId="113"/>
          <ac:spMkLst>
            <pc:docMk/>
            <pc:sldMk cId="2416234346" sldId="310"/>
            <ac:spMk id="3" creationId="{991DD118-F1B1-C329-B587-3D2B4649F323}"/>
          </ac:spMkLst>
        </pc:spChg>
        <pc:picChg chg="add mod">
          <ac:chgData name="Anastasiia Korniienko" userId="2929db03-1a67-4f11-8757-6a245fbe22a6" providerId="ADAL" clId="{15EEE62F-D5F7-461B-AFE8-8D6417A88CB3}" dt="2022-12-08T13:29:06.501" v="341" actId="1076"/>
          <ac:picMkLst>
            <pc:docMk/>
            <pc:sldMk cId="2416234346" sldId="310"/>
            <ac:picMk id="5" creationId="{AD6F6AF7-5122-43D5-88EE-0C3133E36A9F}"/>
          </ac:picMkLst>
        </pc:picChg>
      </pc:sldChg>
      <pc:sldChg chg="addSp delSp modSp new del mod">
        <pc:chgData name="Anastasiia Korniienko" userId="2929db03-1a67-4f11-8757-6a245fbe22a6" providerId="ADAL" clId="{15EEE62F-D5F7-461B-AFE8-8D6417A88CB3}" dt="2022-12-08T13:31:53.746" v="348" actId="47"/>
        <pc:sldMkLst>
          <pc:docMk/>
          <pc:sldMk cId="2846006023" sldId="311"/>
        </pc:sldMkLst>
        <pc:graphicFrameChg chg="add del mod">
          <ac:chgData name="Anastasiia Korniienko" userId="2929db03-1a67-4f11-8757-6a245fbe22a6" providerId="ADAL" clId="{15EEE62F-D5F7-461B-AFE8-8D6417A88CB3}" dt="2022-12-08T13:27:48.548" v="339" actId="478"/>
          <ac:graphicFrameMkLst>
            <pc:docMk/>
            <pc:sldMk cId="2846006023" sldId="311"/>
            <ac:graphicFrameMk id="2" creationId="{7DEB7353-EA3E-5EE8-4C01-4716AE81EF97}"/>
          </ac:graphicFrameMkLst>
        </pc:graphicFrameChg>
      </pc:sldChg>
      <pc:sldChg chg="addSp delSp modSp add mod">
        <pc:chgData name="Anastasiia Korniienko" userId="2929db03-1a67-4f11-8757-6a245fbe22a6" providerId="ADAL" clId="{15EEE62F-D5F7-461B-AFE8-8D6417A88CB3}" dt="2022-12-08T13:29:55.083" v="345" actId="1076"/>
        <pc:sldMkLst>
          <pc:docMk/>
          <pc:sldMk cId="231103077" sldId="312"/>
        </pc:sldMkLst>
        <pc:picChg chg="add mod">
          <ac:chgData name="Anastasiia Korniienko" userId="2929db03-1a67-4f11-8757-6a245fbe22a6" providerId="ADAL" clId="{15EEE62F-D5F7-461B-AFE8-8D6417A88CB3}" dt="2022-12-08T13:29:55.083" v="345" actId="1076"/>
          <ac:picMkLst>
            <pc:docMk/>
            <pc:sldMk cId="231103077" sldId="312"/>
            <ac:picMk id="4" creationId="{B7643431-14E4-68C2-0F47-F786EAE61C30}"/>
          </ac:picMkLst>
        </pc:picChg>
        <pc:picChg chg="del">
          <ac:chgData name="Anastasiia Korniienko" userId="2929db03-1a67-4f11-8757-6a245fbe22a6" providerId="ADAL" clId="{15EEE62F-D5F7-461B-AFE8-8D6417A88CB3}" dt="2022-12-08T13:29:14.820" v="343" actId="478"/>
          <ac:picMkLst>
            <pc:docMk/>
            <pc:sldMk cId="231103077" sldId="312"/>
            <ac:picMk id="5" creationId="{AD6F6AF7-5122-43D5-88EE-0C3133E36A9F}"/>
          </ac:picMkLst>
        </pc:picChg>
      </pc:sldChg>
      <pc:sldChg chg="addSp modSp new mod">
        <pc:chgData name="Anastasiia Korniienko" userId="2929db03-1a67-4f11-8757-6a245fbe22a6" providerId="ADAL" clId="{15EEE62F-D5F7-461B-AFE8-8D6417A88CB3}" dt="2022-12-08T14:00:29.866" v="418" actId="207"/>
        <pc:sldMkLst>
          <pc:docMk/>
          <pc:sldMk cId="583736266" sldId="313"/>
        </pc:sldMkLst>
        <pc:spChg chg="add mod">
          <ac:chgData name="Anastasiia Korniienko" userId="2929db03-1a67-4f11-8757-6a245fbe22a6" providerId="ADAL" clId="{15EEE62F-D5F7-461B-AFE8-8D6417A88CB3}" dt="2022-12-08T13:59:41.854" v="413" actId="207"/>
          <ac:spMkLst>
            <pc:docMk/>
            <pc:sldMk cId="583736266" sldId="313"/>
            <ac:spMk id="7" creationId="{6B31EE49-A1F1-6F8D-3516-EC84347F22A0}"/>
          </ac:spMkLst>
        </pc:spChg>
        <pc:spChg chg="add mod">
          <ac:chgData name="Anastasiia Korniienko" userId="2929db03-1a67-4f11-8757-6a245fbe22a6" providerId="ADAL" clId="{15EEE62F-D5F7-461B-AFE8-8D6417A88CB3}" dt="2022-12-08T14:00:29.866" v="418" actId="207"/>
          <ac:spMkLst>
            <pc:docMk/>
            <pc:sldMk cId="583736266" sldId="313"/>
            <ac:spMk id="9" creationId="{7DD3412D-48DA-A26C-3AA8-3FD2F9A9BAE9}"/>
          </ac:spMkLst>
        </pc:spChg>
        <pc:picChg chg="add mod">
          <ac:chgData name="Anastasiia Korniienko" userId="2929db03-1a67-4f11-8757-6a245fbe22a6" providerId="ADAL" clId="{15EEE62F-D5F7-461B-AFE8-8D6417A88CB3}" dt="2022-12-08T13:55:37.828" v="371" actId="1076"/>
          <ac:picMkLst>
            <pc:docMk/>
            <pc:sldMk cId="583736266" sldId="313"/>
            <ac:picMk id="3" creationId="{C970444C-F863-281A-00F8-EA0FBB83A3B1}"/>
          </ac:picMkLst>
        </pc:picChg>
        <pc:picChg chg="add mod">
          <ac:chgData name="Anastasiia Korniienko" userId="2929db03-1a67-4f11-8757-6a245fbe22a6" providerId="ADAL" clId="{15EEE62F-D5F7-461B-AFE8-8D6417A88CB3}" dt="2022-12-08T13:55:35.099" v="370" actId="1076"/>
          <ac:picMkLst>
            <pc:docMk/>
            <pc:sldMk cId="583736266" sldId="313"/>
            <ac:picMk id="5" creationId="{BDED8AA8-5E93-DC13-6EF3-22F8FF428FD3}"/>
          </ac:picMkLst>
        </pc:picChg>
      </pc:sldChg>
    </pc:docChg>
  </pc:docChgLst>
  <pc:docChgLst>
    <pc:chgData name="Anastasiia Korniienko" userId="2929db03-1a67-4f11-8757-6a245fbe22a6" providerId="ADAL" clId="{E19BE134-A827-4CCD-A8D1-3E713176D9B7}"/>
    <pc:docChg chg="modSld">
      <pc:chgData name="Anastasiia Korniienko" userId="2929db03-1a67-4f11-8757-6a245fbe22a6" providerId="ADAL" clId="{E19BE134-A827-4CCD-A8D1-3E713176D9B7}" dt="2022-12-01T11:10:59.822" v="9" actId="20577"/>
      <pc:docMkLst>
        <pc:docMk/>
      </pc:docMkLst>
      <pc:sldChg chg="modSp mod">
        <pc:chgData name="Anastasiia Korniienko" userId="2929db03-1a67-4f11-8757-6a245fbe22a6" providerId="ADAL" clId="{E19BE134-A827-4CCD-A8D1-3E713176D9B7}" dt="2022-12-01T11:10:59.822" v="9" actId="20577"/>
        <pc:sldMkLst>
          <pc:docMk/>
          <pc:sldMk cId="925445424" sldId="270"/>
        </pc:sldMkLst>
        <pc:spChg chg="mod">
          <ac:chgData name="Anastasiia Korniienko" userId="2929db03-1a67-4f11-8757-6a245fbe22a6" providerId="ADAL" clId="{E19BE134-A827-4CCD-A8D1-3E713176D9B7}" dt="2022-12-01T11:10:59.822" v="9" actId="20577"/>
          <ac:spMkLst>
            <pc:docMk/>
            <pc:sldMk cId="925445424" sldId="27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57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3852" y="0"/>
            <a:ext cx="2972547" cy="457712"/>
          </a:xfrm>
          <a:prstGeom prst="rect">
            <a:avLst/>
          </a:prstGeom>
        </p:spPr>
        <p:txBody>
          <a:bodyPr vert="horz" lIns="91440" tIns="45720" rIns="91440" bIns="45720" rtlCol="0"/>
          <a:lstStyle>
            <a:lvl1pPr algn="r">
              <a:defRPr sz="1200"/>
            </a:lvl1pPr>
          </a:lstStyle>
          <a:p>
            <a:fld id="{AC75D911-7638-460A-AA1A-1EA0E73D129B}" type="datetimeFigureOut">
              <a:rPr lang="en-GB" smtClean="0"/>
              <a:t>08/12/2022</a:t>
            </a:fld>
            <a:endParaRPr lang="en-GB"/>
          </a:p>
        </p:txBody>
      </p:sp>
      <p:sp>
        <p:nvSpPr>
          <p:cNvPr id="4" name="Footer Placeholder 3"/>
          <p:cNvSpPr>
            <a:spLocks noGrp="1"/>
          </p:cNvSpPr>
          <p:nvPr>
            <p:ph type="ftr" sz="quarter" idx="2"/>
          </p:nvPr>
        </p:nvSpPr>
        <p:spPr>
          <a:xfrm>
            <a:off x="0" y="8686288"/>
            <a:ext cx="2972547" cy="457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3852" y="8686288"/>
            <a:ext cx="2972547" cy="457712"/>
          </a:xfrm>
          <a:prstGeom prst="rect">
            <a:avLst/>
          </a:prstGeom>
        </p:spPr>
        <p:txBody>
          <a:bodyPr vert="horz" lIns="91440" tIns="45720" rIns="91440" bIns="45720" rtlCol="0" anchor="b"/>
          <a:lstStyle>
            <a:lvl1pPr algn="r">
              <a:defRPr sz="1200"/>
            </a:lvl1pPr>
          </a:lstStyle>
          <a:p>
            <a:fld id="{E27333D3-AA57-4703-90F5-973E112F9B14}" type="slidenum">
              <a:rPr lang="en-GB" smtClean="0"/>
              <a:t>‹#›</a:t>
            </a:fld>
            <a:endParaRPr lang="en-GB"/>
          </a:p>
        </p:txBody>
      </p:sp>
    </p:spTree>
    <p:extLst>
      <p:ext uri="{BB962C8B-B14F-4D97-AF65-F5344CB8AC3E}">
        <p14:creationId xmlns:p14="http://schemas.microsoft.com/office/powerpoint/2010/main" val="246473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57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3852" y="0"/>
            <a:ext cx="2972547" cy="457712"/>
          </a:xfrm>
          <a:prstGeom prst="rect">
            <a:avLst/>
          </a:prstGeom>
        </p:spPr>
        <p:txBody>
          <a:bodyPr vert="horz" lIns="91440" tIns="45720" rIns="91440" bIns="45720" rtlCol="0"/>
          <a:lstStyle>
            <a:lvl1pPr algn="r">
              <a:defRPr sz="1200"/>
            </a:lvl1pPr>
          </a:lstStyle>
          <a:p>
            <a:fld id="{EDEDF4ED-2390-4C39-BF51-BD13AABE57FF}" type="datetimeFigureOut">
              <a:rPr lang="en-GB" smtClean="0"/>
              <a:t>08/12/2022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480" y="4400176"/>
            <a:ext cx="5487041" cy="360027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6288"/>
            <a:ext cx="2972547" cy="457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3852" y="8686288"/>
            <a:ext cx="2972547" cy="457712"/>
          </a:xfrm>
          <a:prstGeom prst="rect">
            <a:avLst/>
          </a:prstGeom>
        </p:spPr>
        <p:txBody>
          <a:bodyPr vert="horz" lIns="91440" tIns="45720" rIns="91440" bIns="45720" rtlCol="0" anchor="b"/>
          <a:lstStyle>
            <a:lvl1pPr algn="r">
              <a:defRPr sz="1200"/>
            </a:lvl1pPr>
          </a:lstStyle>
          <a:p>
            <a:fld id="{ED3CA3E6-6EB0-4475-B2AD-05D8FEB1B8EC}" type="slidenum">
              <a:rPr lang="en-GB" smtClean="0"/>
              <a:t>‹#›</a:t>
            </a:fld>
            <a:endParaRPr lang="en-GB"/>
          </a:p>
        </p:txBody>
      </p:sp>
    </p:spTree>
    <p:extLst>
      <p:ext uri="{BB962C8B-B14F-4D97-AF65-F5344CB8AC3E}">
        <p14:creationId xmlns:p14="http://schemas.microsoft.com/office/powerpoint/2010/main" val="373337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3CA3E6-6EB0-4475-B2AD-05D8FEB1B8EC}" type="slidenum">
              <a:rPr lang="en-GB" smtClean="0"/>
              <a:t>1</a:t>
            </a:fld>
            <a:endParaRPr lang="en-GB"/>
          </a:p>
        </p:txBody>
      </p:sp>
    </p:spTree>
    <p:extLst>
      <p:ext uri="{BB962C8B-B14F-4D97-AF65-F5344CB8AC3E}">
        <p14:creationId xmlns:p14="http://schemas.microsoft.com/office/powerpoint/2010/main" val="95132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3CA3E6-6EB0-4475-B2AD-05D8FEB1B8EC}" type="slidenum">
              <a:rPr lang="en-GB" smtClean="0"/>
              <a:t>13</a:t>
            </a:fld>
            <a:endParaRPr lang="en-GB"/>
          </a:p>
        </p:txBody>
      </p:sp>
    </p:spTree>
    <p:extLst>
      <p:ext uri="{BB962C8B-B14F-4D97-AF65-F5344CB8AC3E}">
        <p14:creationId xmlns:p14="http://schemas.microsoft.com/office/powerpoint/2010/main" val="49192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3CA3E6-6EB0-4475-B2AD-05D8FEB1B8EC}" type="slidenum">
              <a:rPr lang="en-GB" smtClean="0"/>
              <a:t>15</a:t>
            </a:fld>
            <a:endParaRPr lang="en-GB"/>
          </a:p>
        </p:txBody>
      </p:sp>
    </p:spTree>
    <p:extLst>
      <p:ext uri="{BB962C8B-B14F-4D97-AF65-F5344CB8AC3E}">
        <p14:creationId xmlns:p14="http://schemas.microsoft.com/office/powerpoint/2010/main" val="319019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3CA3E6-6EB0-4475-B2AD-05D8FEB1B8EC}" type="slidenum">
              <a:rPr lang="en-GB" smtClean="0"/>
              <a:t>2</a:t>
            </a:fld>
            <a:endParaRPr lang="en-GB"/>
          </a:p>
        </p:txBody>
      </p:sp>
    </p:spTree>
    <p:extLst>
      <p:ext uri="{BB962C8B-B14F-4D97-AF65-F5344CB8AC3E}">
        <p14:creationId xmlns:p14="http://schemas.microsoft.com/office/powerpoint/2010/main" val="353445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3CA3E6-6EB0-4475-B2AD-05D8FEB1B8EC}" type="slidenum">
              <a:rPr lang="en-GB" smtClean="0"/>
              <a:t>5</a:t>
            </a:fld>
            <a:endParaRPr lang="en-GB"/>
          </a:p>
        </p:txBody>
      </p:sp>
    </p:spTree>
    <p:extLst>
      <p:ext uri="{BB962C8B-B14F-4D97-AF65-F5344CB8AC3E}">
        <p14:creationId xmlns:p14="http://schemas.microsoft.com/office/powerpoint/2010/main" val="8963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3CA3E6-6EB0-4475-B2AD-05D8FEB1B8EC}" type="slidenum">
              <a:rPr lang="en-GB" smtClean="0"/>
              <a:t>6</a:t>
            </a:fld>
            <a:endParaRPr lang="en-GB"/>
          </a:p>
        </p:txBody>
      </p:sp>
    </p:spTree>
    <p:extLst>
      <p:ext uri="{BB962C8B-B14F-4D97-AF65-F5344CB8AC3E}">
        <p14:creationId xmlns:p14="http://schemas.microsoft.com/office/powerpoint/2010/main" val="33676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ED3CA3E6-6EB0-4475-B2AD-05D8FEB1B8EC}" type="slidenum">
              <a:rPr lang="en-GB" smtClean="0"/>
              <a:t>7</a:t>
            </a:fld>
            <a:endParaRPr lang="en-GB"/>
          </a:p>
        </p:txBody>
      </p:sp>
    </p:spTree>
    <p:extLst>
      <p:ext uri="{BB962C8B-B14F-4D97-AF65-F5344CB8AC3E}">
        <p14:creationId xmlns:p14="http://schemas.microsoft.com/office/powerpoint/2010/main" val="279690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3CA3E6-6EB0-4475-B2AD-05D8FEB1B8EC}" type="slidenum">
              <a:rPr lang="en-GB" smtClean="0"/>
              <a:t>8</a:t>
            </a:fld>
            <a:endParaRPr lang="en-GB"/>
          </a:p>
        </p:txBody>
      </p:sp>
    </p:spTree>
    <p:extLst>
      <p:ext uri="{BB962C8B-B14F-4D97-AF65-F5344CB8AC3E}">
        <p14:creationId xmlns:p14="http://schemas.microsoft.com/office/powerpoint/2010/main" val="84255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3CA3E6-6EB0-4475-B2AD-05D8FEB1B8EC}" type="slidenum">
              <a:rPr lang="en-GB" smtClean="0"/>
              <a:t>9</a:t>
            </a:fld>
            <a:endParaRPr lang="en-GB"/>
          </a:p>
        </p:txBody>
      </p:sp>
    </p:spTree>
    <p:extLst>
      <p:ext uri="{BB962C8B-B14F-4D97-AF65-F5344CB8AC3E}">
        <p14:creationId xmlns:p14="http://schemas.microsoft.com/office/powerpoint/2010/main" val="316482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3CA3E6-6EB0-4475-B2AD-05D8FEB1B8EC}" type="slidenum">
              <a:rPr lang="en-GB" smtClean="0"/>
              <a:t>10</a:t>
            </a:fld>
            <a:endParaRPr lang="en-GB"/>
          </a:p>
        </p:txBody>
      </p:sp>
    </p:spTree>
    <p:extLst>
      <p:ext uri="{BB962C8B-B14F-4D97-AF65-F5344CB8AC3E}">
        <p14:creationId xmlns:p14="http://schemas.microsoft.com/office/powerpoint/2010/main" val="186894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3CA3E6-6EB0-4475-B2AD-05D8FEB1B8EC}" type="slidenum">
              <a:rPr lang="en-GB" smtClean="0"/>
              <a:t>12</a:t>
            </a:fld>
            <a:endParaRPr lang="en-GB"/>
          </a:p>
        </p:txBody>
      </p:sp>
    </p:spTree>
    <p:extLst>
      <p:ext uri="{BB962C8B-B14F-4D97-AF65-F5344CB8AC3E}">
        <p14:creationId xmlns:p14="http://schemas.microsoft.com/office/powerpoint/2010/main" val="227132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6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36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09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85172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919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97046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student-vis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uws.ac.uk/international/visas-immigration-atas/information-for-prospective-students/" TargetMode="External"/><Relationship Id="rId4" Type="http://schemas.openxmlformats.org/officeDocument/2006/relationships/hyperlink" Target="https://www.uws.ac.uk/international/visas-immigration-ata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healthcare-immigration-application/how-much-pay" TargetMode="External"/><Relationship Id="rId2" Type="http://schemas.openxmlformats.org/officeDocument/2006/relationships/hyperlink" Target="https://visa-fees.homeoffice.gov.uk/y/china/cny/visit/a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ws.ac.uk/international/visas-immigration-atas/information-for-prospective-studen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ukcisa.org.uk/" TargetMode="External"/><Relationship Id="rId4" Type="http://schemas.openxmlformats.org/officeDocument/2006/relationships/hyperlink" Target="https://www.gov.uk/student-vis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ws.ac.uk/international/visas-immigration-ata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ternational@uws.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CASRequest@uws.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38894" y="2344487"/>
            <a:ext cx="7390211" cy="871710"/>
          </a:xfrm>
          <a:prstGeom prst="rect">
            <a:avLst/>
          </a:prstGeom>
        </p:spPr>
        <p:txBody>
          <a:bodyPr/>
          <a:lstStyle/>
          <a:p>
            <a:pPr algn="l"/>
            <a:r>
              <a:rPr lang="en-US" sz="4000" b="1" dirty="0">
                <a:solidFill>
                  <a:srgbClr val="0070C0"/>
                </a:solidFill>
              </a:rPr>
              <a:t>Student Visa Information Session</a:t>
            </a:r>
          </a:p>
        </p:txBody>
      </p:sp>
      <p:sp>
        <p:nvSpPr>
          <p:cNvPr id="3" name="Subtitle 2"/>
          <p:cNvSpPr>
            <a:spLocks noGrp="1"/>
          </p:cNvSpPr>
          <p:nvPr>
            <p:ph type="subTitle" idx="4294967295"/>
          </p:nvPr>
        </p:nvSpPr>
        <p:spPr>
          <a:xfrm>
            <a:off x="1061260" y="3624255"/>
            <a:ext cx="7088042" cy="2302727"/>
          </a:xfrm>
          <a:prstGeom prst="rect">
            <a:avLst/>
          </a:prstGeom>
        </p:spPr>
        <p:txBody>
          <a:bodyPr/>
          <a:lstStyle/>
          <a:p>
            <a:pPr marL="0" indent="0">
              <a:buNone/>
            </a:pPr>
            <a:r>
              <a:rPr lang="en-US" sz="2400" dirty="0">
                <a:solidFill>
                  <a:schemeClr val="tx2">
                    <a:lumMod val="75000"/>
                  </a:schemeClr>
                </a:solidFill>
              </a:rPr>
              <a:t>International Student Support </a:t>
            </a:r>
          </a:p>
          <a:p>
            <a:pPr marL="0" indent="0">
              <a:buNone/>
            </a:pPr>
            <a:r>
              <a:rPr lang="en-US" sz="2400" dirty="0">
                <a:solidFill>
                  <a:schemeClr val="tx2">
                    <a:lumMod val="75000"/>
                  </a:schemeClr>
                </a:solidFill>
              </a:rPr>
              <a:t>December 2022 </a:t>
            </a:r>
          </a:p>
          <a:p>
            <a:pPr marL="0" indent="0">
              <a:buNone/>
            </a:pPr>
            <a:endParaRPr lang="en-US" sz="2400" dirty="0">
              <a:solidFill>
                <a:schemeClr val="tx2">
                  <a:lumMod val="75000"/>
                </a:schemeClr>
              </a:solidFill>
            </a:endParaRPr>
          </a:p>
          <a:p>
            <a:pPr marL="0" indent="0">
              <a:buNone/>
            </a:pPr>
            <a:r>
              <a:rPr lang="en-US" sz="2400" dirty="0">
                <a:solidFill>
                  <a:schemeClr val="tx2">
                    <a:lumMod val="75000"/>
                  </a:schemeClr>
                </a:solidFill>
              </a:rPr>
              <a:t>Ana Korniienko, Sarah Attaullah</a:t>
            </a:r>
          </a:p>
          <a:p>
            <a:pPr marL="0" indent="0">
              <a:buNone/>
            </a:pPr>
            <a:r>
              <a:rPr lang="en-US" sz="2400" dirty="0">
                <a:solidFill>
                  <a:schemeClr val="tx2">
                    <a:lumMod val="75000"/>
                  </a:schemeClr>
                </a:solidFill>
              </a:rPr>
              <a:t>International Student Support Team </a:t>
            </a:r>
          </a:p>
        </p:txBody>
      </p:sp>
    </p:spTree>
    <p:extLst>
      <p:ext uri="{BB962C8B-B14F-4D97-AF65-F5344CB8AC3E}">
        <p14:creationId xmlns:p14="http://schemas.microsoft.com/office/powerpoint/2010/main" val="92544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6781" y="336600"/>
            <a:ext cx="8477715" cy="646331"/>
          </a:xfrm>
          <a:prstGeom prst="rect">
            <a:avLst/>
          </a:prstGeom>
          <a:noFill/>
        </p:spPr>
        <p:txBody>
          <a:bodyPr wrap="square" rtlCol="0">
            <a:spAutoFit/>
          </a:bodyPr>
          <a:lstStyle/>
          <a:p>
            <a:r>
              <a:rPr lang="en-GB" sz="3600" b="1" dirty="0">
                <a:solidFill>
                  <a:srgbClr val="0070C0"/>
                </a:solidFill>
                <a:cs typeface="Arial" panose="020B0604020202020204" pitchFamily="34" charset="0"/>
              </a:rPr>
              <a:t>How to apply for the Student Visa</a:t>
            </a:r>
          </a:p>
        </p:txBody>
      </p:sp>
      <p:sp>
        <p:nvSpPr>
          <p:cNvPr id="3" name="TextBox 2"/>
          <p:cNvSpPr txBox="1"/>
          <p:nvPr/>
        </p:nvSpPr>
        <p:spPr>
          <a:xfrm>
            <a:off x="251554" y="1035434"/>
            <a:ext cx="8640891" cy="3954929"/>
          </a:xfrm>
          <a:prstGeom prst="rect">
            <a:avLst/>
          </a:prstGeom>
          <a:noFill/>
        </p:spPr>
        <p:txBody>
          <a:bodyPr wrap="square" rtlCol="0">
            <a:spAutoFit/>
          </a:bodyPr>
          <a:lstStyle/>
          <a:p>
            <a:pPr marL="285750" indent="-285750">
              <a:buFont typeface="Arial" panose="020B0604020202020204" pitchFamily="34" charset="0"/>
              <a:buChar char="•"/>
            </a:pPr>
            <a:endParaRPr lang="en-GB" sz="1000" dirty="0">
              <a:solidFill>
                <a:srgbClr val="002060"/>
              </a:solidFill>
            </a:endParaRPr>
          </a:p>
          <a:p>
            <a:pPr>
              <a:spcAft>
                <a:spcPts val="600"/>
              </a:spcAft>
            </a:pPr>
            <a:r>
              <a:rPr lang="en-GB" sz="2000" dirty="0">
                <a:solidFill>
                  <a:srgbClr val="002060"/>
                </a:solidFill>
              </a:rPr>
              <a:t>Apply online </a:t>
            </a:r>
            <a:r>
              <a:rPr lang="pt-BR" sz="2000" dirty="0">
                <a:hlinkClick r:id="rId3"/>
              </a:rPr>
              <a:t>https://www.gov.uk/student-visa/</a:t>
            </a:r>
            <a:endParaRPr lang="pt-BR" sz="2000" dirty="0"/>
          </a:p>
          <a:p>
            <a:pPr>
              <a:spcAft>
                <a:spcPts val="600"/>
              </a:spcAft>
            </a:pPr>
            <a:r>
              <a:rPr lang="en-GB" sz="2000" dirty="0">
                <a:solidFill>
                  <a:srgbClr val="002060"/>
                </a:solidFill>
              </a:rPr>
              <a:t>Download our ISST </a:t>
            </a:r>
            <a:r>
              <a:rPr lang="en-GB" sz="2000" dirty="0">
                <a:solidFill>
                  <a:srgbClr val="002060"/>
                </a:solidFill>
                <a:hlinkClick r:id="rId4"/>
              </a:rPr>
              <a:t>Student Visa Guide </a:t>
            </a:r>
            <a:r>
              <a:rPr lang="en-GB" sz="2000" dirty="0">
                <a:solidFill>
                  <a:srgbClr val="002060"/>
                </a:solidFill>
              </a:rPr>
              <a:t>to help you</a:t>
            </a:r>
            <a:endParaRPr lang="en-GB" sz="100" dirty="0">
              <a:solidFill>
                <a:srgbClr val="002060"/>
              </a:solidFill>
            </a:endParaRPr>
          </a:p>
          <a:p>
            <a:pPr marL="285750" indent="-285750">
              <a:spcAft>
                <a:spcPts val="600"/>
              </a:spcAft>
              <a:buFont typeface="Arial" panose="020B0604020202020204" pitchFamily="34" charset="0"/>
              <a:buChar char="•"/>
            </a:pPr>
            <a:r>
              <a:rPr lang="en-GB" sz="2000" b="1" dirty="0">
                <a:solidFill>
                  <a:srgbClr val="002060"/>
                </a:solidFill>
              </a:rPr>
              <a:t>Create an account </a:t>
            </a:r>
            <a:r>
              <a:rPr lang="en-GB" sz="2000" dirty="0">
                <a:solidFill>
                  <a:srgbClr val="002060"/>
                </a:solidFill>
              </a:rPr>
              <a:t>and fill in your personal and course information (you will need your CAS to complete the online application)</a:t>
            </a:r>
          </a:p>
          <a:p>
            <a:pPr marL="285750" indent="-285750">
              <a:spcAft>
                <a:spcPts val="600"/>
              </a:spcAft>
              <a:buFont typeface="Arial" panose="020B0604020202020204" pitchFamily="34" charset="0"/>
              <a:buChar char="•"/>
            </a:pPr>
            <a:r>
              <a:rPr lang="en-GB" sz="2000" b="1" dirty="0">
                <a:solidFill>
                  <a:srgbClr val="002060"/>
                </a:solidFill>
              </a:rPr>
              <a:t>Declaration </a:t>
            </a:r>
            <a:r>
              <a:rPr lang="en-GB" sz="2000" dirty="0">
                <a:solidFill>
                  <a:srgbClr val="002060"/>
                </a:solidFill>
              </a:rPr>
              <a:t>– not able to change / edit the application after signing this</a:t>
            </a:r>
          </a:p>
          <a:p>
            <a:pPr marL="285750" indent="-285750">
              <a:spcAft>
                <a:spcPts val="600"/>
              </a:spcAft>
              <a:buFont typeface="Arial" panose="020B0604020202020204" pitchFamily="34" charset="0"/>
              <a:buChar char="•"/>
            </a:pPr>
            <a:r>
              <a:rPr lang="en-GB" sz="2000" b="1" dirty="0">
                <a:solidFill>
                  <a:srgbClr val="002060"/>
                </a:solidFill>
              </a:rPr>
              <a:t>Pay -</a:t>
            </a:r>
            <a:r>
              <a:rPr lang="en-GB" sz="2000" dirty="0">
                <a:solidFill>
                  <a:srgbClr val="002060"/>
                </a:solidFill>
              </a:rPr>
              <a:t> pay the IHS then the application fee </a:t>
            </a:r>
          </a:p>
          <a:p>
            <a:pPr marL="285750" indent="-285750">
              <a:spcAft>
                <a:spcPts val="600"/>
              </a:spcAft>
              <a:buFont typeface="Arial" panose="020B0604020202020204" pitchFamily="34" charset="0"/>
              <a:buChar char="•"/>
            </a:pPr>
            <a:r>
              <a:rPr lang="en-GB" sz="2000" b="1" dirty="0">
                <a:solidFill>
                  <a:srgbClr val="002060"/>
                </a:solidFill>
              </a:rPr>
              <a:t>Biometric appointments </a:t>
            </a:r>
          </a:p>
          <a:p>
            <a:pPr marL="285750" indent="-285750">
              <a:spcAft>
                <a:spcPts val="600"/>
              </a:spcAft>
              <a:buFont typeface="Arial" panose="020B0604020202020204" pitchFamily="34" charset="0"/>
              <a:buChar char="•"/>
            </a:pPr>
            <a:r>
              <a:rPr lang="en-GB" sz="2000" b="1" dirty="0">
                <a:solidFill>
                  <a:srgbClr val="002060"/>
                </a:solidFill>
              </a:rPr>
              <a:t>You must upload documents online/ via IDV app</a:t>
            </a:r>
          </a:p>
          <a:p>
            <a:pPr marL="285750" indent="-285750">
              <a:spcAft>
                <a:spcPts val="600"/>
              </a:spcAft>
              <a:buFont typeface="Arial" panose="020B0604020202020204" pitchFamily="34" charset="0"/>
              <a:buChar char="•"/>
            </a:pPr>
            <a:r>
              <a:rPr lang="en-GB" sz="2000" dirty="0">
                <a:solidFill>
                  <a:srgbClr val="002060"/>
                </a:solidFill>
              </a:rPr>
              <a:t>You may be asked to attend a </a:t>
            </a:r>
            <a:r>
              <a:rPr lang="en-GB" sz="2000" dirty="0">
                <a:solidFill>
                  <a:srgbClr val="002060"/>
                </a:solidFill>
                <a:hlinkClick r:id="rId5"/>
              </a:rPr>
              <a:t>credibility interview</a:t>
            </a:r>
            <a:endParaRPr lang="en-GB" sz="2000" dirty="0">
              <a:solidFill>
                <a:srgbClr val="002060"/>
              </a:solidFill>
            </a:endParaRPr>
          </a:p>
          <a:p>
            <a:pPr marL="285750" indent="-285750">
              <a:spcAft>
                <a:spcPts val="600"/>
              </a:spcAft>
              <a:buFont typeface="Arial" panose="020B0604020202020204" pitchFamily="34" charset="0"/>
              <a:buChar char="•"/>
            </a:pPr>
            <a:endParaRPr lang="en-GB" sz="2100" dirty="0">
              <a:solidFill>
                <a:schemeClr val="tx2">
                  <a:lumMod val="75000"/>
                </a:schemeClr>
              </a:solidFill>
            </a:endParaRPr>
          </a:p>
        </p:txBody>
      </p:sp>
      <p:pic>
        <p:nvPicPr>
          <p:cNvPr id="5" name="Picture 4">
            <a:extLst>
              <a:ext uri="{FF2B5EF4-FFF2-40B4-BE49-F238E27FC236}">
                <a16:creationId xmlns:a16="http://schemas.microsoft.com/office/drawing/2014/main" id="{732A63E7-6A17-3F80-210A-A986080BB8E0}"/>
              </a:ext>
            </a:extLst>
          </p:cNvPr>
          <p:cNvPicPr>
            <a:picLocks noChangeAspect="1"/>
          </p:cNvPicPr>
          <p:nvPr/>
        </p:nvPicPr>
        <p:blipFill>
          <a:blip r:embed="rId6"/>
          <a:stretch>
            <a:fillRect/>
          </a:stretch>
        </p:blipFill>
        <p:spPr>
          <a:xfrm>
            <a:off x="500936" y="192975"/>
            <a:ext cx="1209844" cy="933580"/>
          </a:xfrm>
          <a:prstGeom prst="rect">
            <a:avLst/>
          </a:prstGeom>
        </p:spPr>
      </p:pic>
    </p:spTree>
    <p:extLst>
      <p:ext uri="{BB962C8B-B14F-4D97-AF65-F5344CB8AC3E}">
        <p14:creationId xmlns:p14="http://schemas.microsoft.com/office/powerpoint/2010/main" val="355540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6555" y="263879"/>
            <a:ext cx="3310137" cy="646331"/>
          </a:xfrm>
          <a:prstGeom prst="rect">
            <a:avLst/>
          </a:prstGeom>
          <a:noFill/>
        </p:spPr>
        <p:txBody>
          <a:bodyPr wrap="none" rtlCol="0">
            <a:spAutoFit/>
          </a:bodyPr>
          <a:lstStyle/>
          <a:p>
            <a:r>
              <a:rPr lang="en-GB" sz="3600" b="1" dirty="0">
                <a:solidFill>
                  <a:srgbClr val="0070C0"/>
                </a:solidFill>
              </a:rPr>
              <a:t>Cost of Applying</a:t>
            </a:r>
          </a:p>
        </p:txBody>
      </p:sp>
      <p:sp>
        <p:nvSpPr>
          <p:cNvPr id="3" name="TextBox 2"/>
          <p:cNvSpPr txBox="1"/>
          <p:nvPr/>
        </p:nvSpPr>
        <p:spPr>
          <a:xfrm>
            <a:off x="216131" y="910210"/>
            <a:ext cx="8590986" cy="4370427"/>
          </a:xfrm>
          <a:prstGeom prst="rect">
            <a:avLst/>
          </a:prstGeom>
          <a:noFill/>
        </p:spPr>
        <p:txBody>
          <a:bodyPr wrap="square" rtlCol="0">
            <a:spAutoFit/>
          </a:bodyPr>
          <a:lstStyle/>
          <a:p>
            <a:pPr>
              <a:spcAft>
                <a:spcPts val="600"/>
              </a:spcAft>
            </a:pPr>
            <a:r>
              <a:rPr lang="en-GB" sz="2000" b="1" u="sng" dirty="0">
                <a:solidFill>
                  <a:srgbClr val="002060"/>
                </a:solidFill>
              </a:rPr>
              <a:t>Application Fee (for each applicant)</a:t>
            </a:r>
          </a:p>
          <a:p>
            <a:pPr marL="285750" indent="-285750">
              <a:spcAft>
                <a:spcPts val="600"/>
              </a:spcAft>
              <a:buFont typeface="Arial" panose="020B0604020202020204" pitchFamily="34" charset="0"/>
              <a:buChar char="•"/>
            </a:pPr>
            <a:r>
              <a:rPr lang="en-GB" sz="2000" dirty="0">
                <a:solidFill>
                  <a:srgbClr val="002060"/>
                </a:solidFill>
              </a:rPr>
              <a:t>Please check </a:t>
            </a:r>
            <a:r>
              <a:rPr lang="en-GB" sz="2000" dirty="0">
                <a:hlinkClick r:id="rId2"/>
              </a:rPr>
              <a:t>Visa Application Fees (visa-fees.homeoffice.gov.uk)</a:t>
            </a:r>
            <a:endParaRPr lang="en-GB" sz="2000" dirty="0">
              <a:solidFill>
                <a:srgbClr val="002060"/>
              </a:solidFill>
            </a:endParaRPr>
          </a:p>
          <a:p>
            <a:pPr marL="285750" indent="-285750">
              <a:spcAft>
                <a:spcPts val="600"/>
              </a:spcAft>
              <a:buFont typeface="Arial" panose="020B0604020202020204" pitchFamily="34" charset="0"/>
              <a:buChar char="•"/>
            </a:pPr>
            <a:r>
              <a:rPr lang="en-GB" sz="2000" dirty="0">
                <a:solidFill>
                  <a:srgbClr val="002060"/>
                </a:solidFill>
              </a:rPr>
              <a:t>For Priority and Super Priority Services please check fees and availability online</a:t>
            </a:r>
            <a:endParaRPr lang="en-GB" sz="1200" b="1" dirty="0">
              <a:solidFill>
                <a:srgbClr val="FF0000"/>
              </a:solidFill>
            </a:endParaRPr>
          </a:p>
          <a:p>
            <a:pPr>
              <a:spcAft>
                <a:spcPts val="600"/>
              </a:spcAft>
            </a:pPr>
            <a:r>
              <a:rPr lang="en-GB" sz="2000" b="1" u="sng" dirty="0">
                <a:solidFill>
                  <a:srgbClr val="002060"/>
                </a:solidFill>
              </a:rPr>
              <a:t>Immigration Health Surcharge (for each applicant)</a:t>
            </a:r>
          </a:p>
          <a:p>
            <a:pPr marL="285750" indent="-285750">
              <a:spcAft>
                <a:spcPts val="600"/>
              </a:spcAft>
              <a:buFont typeface="Arial" panose="020B0604020202020204" pitchFamily="34" charset="0"/>
              <a:buChar char="•"/>
            </a:pPr>
            <a:r>
              <a:rPr lang="en-GB" altLang="en-US" sz="2000" dirty="0">
                <a:solidFill>
                  <a:srgbClr val="002060"/>
                </a:solidFill>
              </a:rPr>
              <a:t>Must be paid in addition to Student application fee for all applicants.</a:t>
            </a:r>
          </a:p>
          <a:p>
            <a:pPr marL="285750" indent="-285750">
              <a:spcAft>
                <a:spcPts val="600"/>
              </a:spcAft>
              <a:buFont typeface="Arial" panose="020B0604020202020204" pitchFamily="34" charset="0"/>
              <a:buChar char="•"/>
            </a:pPr>
            <a:r>
              <a:rPr lang="en-GB" altLang="en-US" sz="2000" dirty="0">
                <a:solidFill>
                  <a:srgbClr val="002060"/>
                </a:solidFill>
              </a:rPr>
              <a:t>£470 per year of visa granted for each applicant / £235 up to 6 months (including time for wrap up period)</a:t>
            </a:r>
          </a:p>
          <a:p>
            <a:pPr marL="285750" indent="-285750">
              <a:spcAft>
                <a:spcPts val="600"/>
              </a:spcAft>
              <a:buFont typeface="Arial" panose="020B0604020202020204" pitchFamily="34" charset="0"/>
              <a:buChar char="•"/>
            </a:pPr>
            <a:r>
              <a:rPr lang="en-GB" altLang="en-US" sz="2000" dirty="0">
                <a:solidFill>
                  <a:srgbClr val="002060"/>
                </a:solidFill>
              </a:rPr>
              <a:t>No exemption for private healthcare</a:t>
            </a:r>
          </a:p>
          <a:p>
            <a:pPr marL="285750" indent="-285750">
              <a:spcAft>
                <a:spcPts val="600"/>
              </a:spcAft>
              <a:buFont typeface="Arial" panose="020B0604020202020204" pitchFamily="34" charset="0"/>
              <a:buChar char="•"/>
            </a:pPr>
            <a:r>
              <a:rPr lang="en-GB" sz="2000" dirty="0">
                <a:hlinkClick r:id="rId3"/>
              </a:rPr>
              <a:t>Pay for UK healthcare as part of your immigration application: How much you have to pay - GOV.UK (www.gov.uk)</a:t>
            </a:r>
            <a:endParaRPr lang="en-GB" altLang="en-US" sz="2000" dirty="0">
              <a:solidFill>
                <a:srgbClr val="002060"/>
              </a:solidFill>
            </a:endParaRPr>
          </a:p>
          <a:p>
            <a:pPr>
              <a:spcAft>
                <a:spcPts val="600"/>
              </a:spcAft>
            </a:pPr>
            <a:endParaRPr lang="en-GB" dirty="0"/>
          </a:p>
        </p:txBody>
      </p:sp>
    </p:spTree>
    <p:extLst>
      <p:ext uri="{BB962C8B-B14F-4D97-AF65-F5344CB8AC3E}">
        <p14:creationId xmlns:p14="http://schemas.microsoft.com/office/powerpoint/2010/main" val="124966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84" y="286301"/>
            <a:ext cx="8820616" cy="646331"/>
          </a:xfrm>
          <a:prstGeom prst="rect">
            <a:avLst/>
          </a:prstGeom>
          <a:noFill/>
        </p:spPr>
        <p:txBody>
          <a:bodyPr wrap="square" rtlCol="0">
            <a:spAutoFit/>
          </a:bodyPr>
          <a:lstStyle/>
          <a:p>
            <a:r>
              <a:rPr lang="en-GB" sz="3600" b="1" dirty="0">
                <a:solidFill>
                  <a:srgbClr val="0070C0"/>
                </a:solidFill>
                <a:cs typeface="Arial" panose="020B0604020202020204" pitchFamily="34" charset="0"/>
              </a:rPr>
              <a:t>Filling out your Student application</a:t>
            </a:r>
          </a:p>
        </p:txBody>
      </p:sp>
      <p:sp>
        <p:nvSpPr>
          <p:cNvPr id="3" name="TextBox 2"/>
          <p:cNvSpPr txBox="1"/>
          <p:nvPr/>
        </p:nvSpPr>
        <p:spPr>
          <a:xfrm>
            <a:off x="323384" y="1235451"/>
            <a:ext cx="8354451" cy="343170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solidFill>
                  <a:srgbClr val="002060"/>
                </a:solidFill>
              </a:rPr>
              <a:t>Most of the information you need is on your CAS</a:t>
            </a:r>
          </a:p>
          <a:p>
            <a:pPr marL="342900" indent="-342900">
              <a:spcAft>
                <a:spcPts val="600"/>
              </a:spcAft>
              <a:buFont typeface="Arial" panose="020B0604020202020204" pitchFamily="34" charset="0"/>
              <a:buChar char="•"/>
            </a:pPr>
            <a:endParaRPr lang="en-GB" sz="1000" dirty="0">
              <a:solidFill>
                <a:srgbClr val="002060"/>
              </a:solidFill>
            </a:endParaRPr>
          </a:p>
          <a:p>
            <a:pPr marL="285750" indent="-285750">
              <a:spcAft>
                <a:spcPts val="600"/>
              </a:spcAft>
              <a:buFont typeface="Arial" panose="020B0604020202020204" pitchFamily="34" charset="0"/>
              <a:buChar char="•"/>
            </a:pPr>
            <a:r>
              <a:rPr lang="en-GB" sz="2400" dirty="0">
                <a:solidFill>
                  <a:srgbClr val="002060"/>
                </a:solidFill>
              </a:rPr>
              <a:t>Always include any visa refusal/convictions or penalties/medical treatment information - deception</a:t>
            </a:r>
            <a:br>
              <a:rPr lang="en-GB" sz="2400" dirty="0">
                <a:solidFill>
                  <a:srgbClr val="002060"/>
                </a:solidFill>
              </a:rPr>
            </a:br>
            <a:endParaRPr lang="en-GB" sz="1000" dirty="0">
              <a:solidFill>
                <a:srgbClr val="002060"/>
              </a:solidFill>
            </a:endParaRPr>
          </a:p>
          <a:p>
            <a:pPr marL="342900" indent="-342900">
              <a:buFont typeface="Arial" panose="020B0604020202020204" pitchFamily="34" charset="0"/>
              <a:buChar char="•"/>
            </a:pPr>
            <a:r>
              <a:rPr lang="en-GB" sz="2400" dirty="0">
                <a:solidFill>
                  <a:srgbClr val="002060"/>
                </a:solidFill>
              </a:rPr>
              <a:t>The Sponsor’s address is </a:t>
            </a:r>
            <a:r>
              <a:rPr lang="en-GB" sz="2400" b="1" dirty="0">
                <a:solidFill>
                  <a:srgbClr val="002060"/>
                </a:solidFill>
              </a:rPr>
              <a:t>always</a:t>
            </a:r>
            <a:r>
              <a:rPr lang="en-GB" sz="2400" dirty="0">
                <a:solidFill>
                  <a:srgbClr val="002060"/>
                </a:solidFill>
              </a:rPr>
              <a:t>: </a:t>
            </a:r>
            <a:r>
              <a:rPr lang="en-GB" sz="2400" dirty="0">
                <a:solidFill>
                  <a:schemeClr val="tx2">
                    <a:lumMod val="75000"/>
                  </a:schemeClr>
                </a:solidFill>
              </a:rPr>
              <a:t>University of the West of Scotland, Paisley Campus, High Street, Paisley, Renfrewshire  PA1 2BE (</a:t>
            </a:r>
            <a:r>
              <a:rPr lang="en-GB" sz="2400" b="1" dirty="0">
                <a:solidFill>
                  <a:schemeClr val="tx2">
                    <a:lumMod val="75000"/>
                  </a:schemeClr>
                </a:solidFill>
              </a:rPr>
              <a:t>download our guide to help you fill out the form</a:t>
            </a:r>
            <a:r>
              <a:rPr lang="en-GB" sz="2400" dirty="0">
                <a:solidFill>
                  <a:schemeClr val="tx2">
                    <a:lumMod val="75000"/>
                  </a:schemeClr>
                </a:solidFill>
              </a:rPr>
              <a:t>)</a:t>
            </a:r>
            <a:br>
              <a:rPr lang="en-GB" sz="2000" dirty="0">
                <a:solidFill>
                  <a:schemeClr val="tx2">
                    <a:lumMod val="75000"/>
                  </a:schemeClr>
                </a:solidFill>
              </a:rPr>
            </a:br>
            <a:endParaRPr lang="en-GB" sz="2000" dirty="0">
              <a:solidFill>
                <a:schemeClr val="tx2">
                  <a:lumMod val="75000"/>
                </a:schemeClr>
              </a:solidFill>
            </a:endParaRPr>
          </a:p>
          <a:p>
            <a:pPr marL="285750" indent="-285750">
              <a:spcAft>
                <a:spcPts val="600"/>
              </a:spcAft>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295506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0223" y="215792"/>
            <a:ext cx="6631515" cy="646331"/>
          </a:xfrm>
          <a:prstGeom prst="rect">
            <a:avLst/>
          </a:prstGeom>
          <a:noFill/>
        </p:spPr>
        <p:txBody>
          <a:bodyPr wrap="square" rtlCol="0">
            <a:spAutoFit/>
          </a:bodyPr>
          <a:lstStyle/>
          <a:p>
            <a:r>
              <a:rPr lang="en-GB" sz="3600" b="1" dirty="0">
                <a:solidFill>
                  <a:srgbClr val="0070C0"/>
                </a:solidFill>
                <a:cs typeface="Arial" panose="020B0604020202020204" pitchFamily="34" charset="0"/>
              </a:rPr>
              <a:t>Checklist of documents required</a:t>
            </a:r>
          </a:p>
        </p:txBody>
      </p:sp>
      <p:sp>
        <p:nvSpPr>
          <p:cNvPr id="3" name="TextBox 2"/>
          <p:cNvSpPr txBox="1"/>
          <p:nvPr/>
        </p:nvSpPr>
        <p:spPr>
          <a:xfrm>
            <a:off x="48126" y="879949"/>
            <a:ext cx="9144000" cy="4524315"/>
          </a:xfrm>
          <a:prstGeom prst="rect">
            <a:avLst/>
          </a:prstGeom>
          <a:noFill/>
        </p:spPr>
        <p:txBody>
          <a:bodyPr wrap="square" rtlCol="0">
            <a:spAutoFit/>
          </a:bodyPr>
          <a:lstStyle/>
          <a:p>
            <a:pPr marL="285750" indent="-285750">
              <a:buFont typeface="Arial" panose="020B0604020202020204" pitchFamily="34" charset="0"/>
              <a:buChar char="•"/>
            </a:pPr>
            <a:endParaRPr lang="en-GB" sz="1000" dirty="0">
              <a:solidFill>
                <a:srgbClr val="002060"/>
              </a:solidFill>
            </a:endParaRPr>
          </a:p>
          <a:p>
            <a:pPr marL="742950" lvl="1" indent="-285750">
              <a:spcAft>
                <a:spcPts val="1200"/>
              </a:spcAft>
              <a:buFont typeface="Arial" panose="020B0604020202020204" pitchFamily="34" charset="0"/>
              <a:buChar char="•"/>
            </a:pPr>
            <a:r>
              <a:rPr lang="en-GB" sz="2000" dirty="0">
                <a:solidFill>
                  <a:srgbClr val="002060"/>
                </a:solidFill>
              </a:rPr>
              <a:t>Valid passport</a:t>
            </a:r>
          </a:p>
          <a:p>
            <a:pPr marL="742950" lvl="1" indent="-285750">
              <a:spcAft>
                <a:spcPts val="1200"/>
              </a:spcAft>
              <a:buFont typeface="Arial" panose="020B0604020202020204" pitchFamily="34" charset="0"/>
              <a:buChar char="•"/>
            </a:pPr>
            <a:r>
              <a:rPr lang="en-GB" sz="2000" dirty="0">
                <a:solidFill>
                  <a:srgbClr val="002060"/>
                </a:solidFill>
              </a:rPr>
              <a:t>CAS </a:t>
            </a:r>
          </a:p>
          <a:p>
            <a:pPr marL="742950" lvl="1" indent="-285750">
              <a:spcAft>
                <a:spcPts val="1200"/>
              </a:spcAft>
              <a:buFont typeface="Arial" panose="020B0604020202020204" pitchFamily="34" charset="0"/>
              <a:buChar char="•"/>
            </a:pPr>
            <a:r>
              <a:rPr lang="en-GB" sz="2000" dirty="0">
                <a:solidFill>
                  <a:srgbClr val="002060"/>
                </a:solidFill>
              </a:rPr>
              <a:t>Qualifications/Academic certificate </a:t>
            </a:r>
          </a:p>
          <a:p>
            <a:pPr marL="742950" lvl="1" indent="-285750">
              <a:spcAft>
                <a:spcPts val="1200"/>
              </a:spcAft>
              <a:buFont typeface="Arial" panose="020B0604020202020204" pitchFamily="34" charset="0"/>
              <a:buChar char="•"/>
            </a:pPr>
            <a:r>
              <a:rPr lang="en-GB" sz="2000" dirty="0">
                <a:solidFill>
                  <a:srgbClr val="002060"/>
                </a:solidFill>
              </a:rPr>
              <a:t>ATAS certificate (if applicable)</a:t>
            </a:r>
          </a:p>
          <a:p>
            <a:pPr marL="742950" lvl="1" indent="-285750">
              <a:spcAft>
                <a:spcPts val="1200"/>
              </a:spcAft>
              <a:buFont typeface="Arial" panose="020B0604020202020204" pitchFamily="34" charset="0"/>
              <a:buChar char="•"/>
            </a:pPr>
            <a:r>
              <a:rPr lang="en-GB" sz="2000" dirty="0">
                <a:solidFill>
                  <a:srgbClr val="002060"/>
                </a:solidFill>
              </a:rPr>
              <a:t>Evidence of maintenance funds (if applicable)</a:t>
            </a:r>
            <a:endParaRPr lang="en-GB" sz="2000" b="1" dirty="0">
              <a:solidFill>
                <a:srgbClr val="002060"/>
              </a:solidFill>
            </a:endParaRPr>
          </a:p>
          <a:p>
            <a:pPr marL="742950" lvl="1" indent="-285750">
              <a:spcAft>
                <a:spcPts val="1200"/>
              </a:spcAft>
              <a:buFont typeface="Arial" panose="020B0604020202020204" pitchFamily="34" charset="0"/>
              <a:buChar char="•"/>
            </a:pPr>
            <a:r>
              <a:rPr lang="en-GB" sz="2000" dirty="0">
                <a:solidFill>
                  <a:srgbClr val="002060"/>
                </a:solidFill>
              </a:rPr>
              <a:t>Letter of permission and your birth certificate (if applicable - only if using parent bank statements) </a:t>
            </a:r>
            <a:endParaRPr lang="en-GB" sz="2000" b="1" dirty="0">
              <a:solidFill>
                <a:srgbClr val="002060"/>
              </a:solidFill>
            </a:endParaRPr>
          </a:p>
          <a:p>
            <a:pPr marL="742950" lvl="1" indent="-285750">
              <a:spcAft>
                <a:spcPts val="1200"/>
              </a:spcAft>
              <a:buFont typeface="Arial" panose="020B0604020202020204" pitchFamily="34" charset="0"/>
              <a:buChar char="•"/>
            </a:pPr>
            <a:r>
              <a:rPr lang="en-GB" sz="2000" dirty="0">
                <a:solidFill>
                  <a:srgbClr val="002060"/>
                </a:solidFill>
              </a:rPr>
              <a:t>Letter confirming funding/ permission from financial sponsor (if applicable</a:t>
            </a:r>
          </a:p>
          <a:p>
            <a:pPr lvl="1">
              <a:spcAft>
                <a:spcPts val="1200"/>
              </a:spcAft>
            </a:pPr>
            <a:r>
              <a:rPr lang="en-GB" sz="2000" dirty="0">
                <a:solidFill>
                  <a:srgbClr val="002060"/>
                </a:solidFill>
              </a:rPr>
              <a:t>PLEASE SEE THE GUIDE FOR MORE DETAILS</a:t>
            </a:r>
          </a:p>
          <a:p>
            <a:pPr marL="742950" lvl="1" indent="-285750">
              <a:spcAft>
                <a:spcPts val="600"/>
              </a:spcAft>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7D9843C9-FE49-4BD0-E3FC-942608D7ED53}"/>
              </a:ext>
            </a:extLst>
          </p:cNvPr>
          <p:cNvPicPr>
            <a:picLocks noChangeAspect="1"/>
          </p:cNvPicPr>
          <p:nvPr/>
        </p:nvPicPr>
        <p:blipFill>
          <a:blip r:embed="rId3"/>
          <a:stretch>
            <a:fillRect/>
          </a:stretch>
        </p:blipFill>
        <p:spPr>
          <a:xfrm>
            <a:off x="432262" y="67403"/>
            <a:ext cx="1247949" cy="943107"/>
          </a:xfrm>
          <a:prstGeom prst="rect">
            <a:avLst/>
          </a:prstGeom>
        </p:spPr>
      </p:pic>
    </p:spTree>
    <p:extLst>
      <p:ext uri="{BB962C8B-B14F-4D97-AF65-F5344CB8AC3E}">
        <p14:creationId xmlns:p14="http://schemas.microsoft.com/office/powerpoint/2010/main" val="46827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0444C-F863-281A-00F8-EA0FBB83A3B1}"/>
              </a:ext>
            </a:extLst>
          </p:cNvPr>
          <p:cNvPicPr>
            <a:picLocks noChangeAspect="1"/>
          </p:cNvPicPr>
          <p:nvPr/>
        </p:nvPicPr>
        <p:blipFill>
          <a:blip r:embed="rId2"/>
          <a:stretch>
            <a:fillRect/>
          </a:stretch>
        </p:blipFill>
        <p:spPr>
          <a:xfrm>
            <a:off x="390178" y="1231045"/>
            <a:ext cx="1247949" cy="990738"/>
          </a:xfrm>
          <a:prstGeom prst="rect">
            <a:avLst/>
          </a:prstGeom>
        </p:spPr>
      </p:pic>
      <p:pic>
        <p:nvPicPr>
          <p:cNvPr id="5" name="Picture 4">
            <a:extLst>
              <a:ext uri="{FF2B5EF4-FFF2-40B4-BE49-F238E27FC236}">
                <a16:creationId xmlns:a16="http://schemas.microsoft.com/office/drawing/2014/main" id="{BDED8AA8-5E93-DC13-6EF3-22F8FF428FD3}"/>
              </a:ext>
            </a:extLst>
          </p:cNvPr>
          <p:cNvPicPr>
            <a:picLocks noChangeAspect="1"/>
          </p:cNvPicPr>
          <p:nvPr/>
        </p:nvPicPr>
        <p:blipFill>
          <a:blip r:embed="rId3"/>
          <a:stretch>
            <a:fillRect/>
          </a:stretch>
        </p:blipFill>
        <p:spPr>
          <a:xfrm>
            <a:off x="409231" y="3428999"/>
            <a:ext cx="1228896" cy="905001"/>
          </a:xfrm>
          <a:prstGeom prst="rect">
            <a:avLst/>
          </a:prstGeom>
        </p:spPr>
      </p:pic>
      <p:sp>
        <p:nvSpPr>
          <p:cNvPr id="7" name="TextBox 6">
            <a:extLst>
              <a:ext uri="{FF2B5EF4-FFF2-40B4-BE49-F238E27FC236}">
                <a16:creationId xmlns:a16="http://schemas.microsoft.com/office/drawing/2014/main" id="{6B31EE49-A1F1-6F8D-3516-EC84347F22A0}"/>
              </a:ext>
            </a:extLst>
          </p:cNvPr>
          <p:cNvSpPr txBox="1"/>
          <p:nvPr/>
        </p:nvSpPr>
        <p:spPr>
          <a:xfrm>
            <a:off x="1886989" y="842475"/>
            <a:ext cx="6675120" cy="1754326"/>
          </a:xfrm>
          <a:prstGeom prst="rect">
            <a:avLst/>
          </a:prstGeom>
          <a:noFill/>
        </p:spPr>
        <p:txBody>
          <a:bodyPr wrap="square">
            <a:spAutoFit/>
          </a:bodyPr>
          <a:lstStyle/>
          <a:p>
            <a:r>
              <a:rPr lang="en-GB" dirty="0">
                <a:solidFill>
                  <a:srgbClr val="002060"/>
                </a:solidFill>
              </a:rPr>
              <a:t>Ensure the correct document format. Check the requirements for each document format. For example, each document translated into English must contain a date, signature, name and contact details of the translator. If the translation is missing the date, the whole document may be considered invalid. Every detail on a document is important. Please refer to the Student Route Guidance.</a:t>
            </a:r>
          </a:p>
        </p:txBody>
      </p:sp>
      <p:sp>
        <p:nvSpPr>
          <p:cNvPr id="9" name="TextBox 8">
            <a:extLst>
              <a:ext uri="{FF2B5EF4-FFF2-40B4-BE49-F238E27FC236}">
                <a16:creationId xmlns:a16="http://schemas.microsoft.com/office/drawing/2014/main" id="{7DD3412D-48DA-A26C-3AA8-3FD2F9A9BAE9}"/>
              </a:ext>
            </a:extLst>
          </p:cNvPr>
          <p:cNvSpPr txBox="1"/>
          <p:nvPr/>
        </p:nvSpPr>
        <p:spPr>
          <a:xfrm>
            <a:off x="1886989" y="3154648"/>
            <a:ext cx="6675120" cy="1754326"/>
          </a:xfrm>
          <a:prstGeom prst="rect">
            <a:avLst/>
          </a:prstGeom>
          <a:noFill/>
        </p:spPr>
        <p:txBody>
          <a:bodyPr wrap="square">
            <a:spAutoFit/>
          </a:bodyPr>
          <a:lstStyle/>
          <a:p>
            <a:r>
              <a:rPr lang="en-GB" dirty="0">
                <a:solidFill>
                  <a:srgbClr val="002060"/>
                </a:solidFill>
              </a:rPr>
              <a:t>Most students have a credibility interview so it is your opportunity to clarify your reasons for wanting to study at UWS. For example give specific details about your course such as how it is assessed and show that you have researched your choice of study by comparing it to other institutions. Make sure you have career goals. Give detailed answers, particular to you and avoid general, vague answers. </a:t>
            </a:r>
          </a:p>
        </p:txBody>
      </p:sp>
    </p:spTree>
    <p:extLst>
      <p:ext uri="{BB962C8B-B14F-4D97-AF65-F5344CB8AC3E}">
        <p14:creationId xmlns:p14="http://schemas.microsoft.com/office/powerpoint/2010/main" val="58373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03" y="467716"/>
            <a:ext cx="8648206" cy="646331"/>
          </a:xfrm>
          <a:prstGeom prst="rect">
            <a:avLst/>
          </a:prstGeom>
          <a:noFill/>
        </p:spPr>
        <p:txBody>
          <a:bodyPr wrap="square" rtlCol="0">
            <a:spAutoFit/>
          </a:bodyPr>
          <a:lstStyle/>
          <a:p>
            <a:r>
              <a:rPr lang="en-GB" sz="3600" b="1" dirty="0">
                <a:solidFill>
                  <a:srgbClr val="002060"/>
                </a:solidFill>
              </a:rPr>
              <a:t>Useful Websites</a:t>
            </a:r>
          </a:p>
        </p:txBody>
      </p:sp>
      <p:sp>
        <p:nvSpPr>
          <p:cNvPr id="3" name="TextBox 2"/>
          <p:cNvSpPr txBox="1"/>
          <p:nvPr/>
        </p:nvSpPr>
        <p:spPr>
          <a:xfrm>
            <a:off x="142503" y="1354058"/>
            <a:ext cx="8882745" cy="2554545"/>
          </a:xfrm>
          <a:prstGeom prst="rect">
            <a:avLst/>
          </a:prstGeom>
          <a:noFill/>
        </p:spPr>
        <p:txBody>
          <a:bodyPr wrap="square" rtlCol="0">
            <a:spAutoFit/>
          </a:bodyPr>
          <a:lstStyle/>
          <a:p>
            <a:pPr marL="441325" indent="-441325"/>
            <a:r>
              <a:rPr lang="en-GB" sz="2000" dirty="0">
                <a:hlinkClick r:id="rId3"/>
              </a:rPr>
              <a:t>Immigration &amp; Visa Information for Prospective Students | UWS</a:t>
            </a:r>
            <a:endParaRPr lang="en-GB" sz="2000" dirty="0"/>
          </a:p>
          <a:p>
            <a:pPr marL="441325" indent="-441325"/>
            <a:r>
              <a:rPr lang="en-GB" sz="2000" dirty="0"/>
              <a:t>International Student visa guide (applying outside the UK)</a:t>
            </a:r>
          </a:p>
          <a:p>
            <a:endParaRPr lang="en-GB" sz="2000" dirty="0"/>
          </a:p>
          <a:p>
            <a:pPr marL="441325" indent="-441325"/>
            <a:r>
              <a:rPr lang="en-GB" sz="2000" dirty="0"/>
              <a:t>Student application form</a:t>
            </a:r>
          </a:p>
          <a:p>
            <a:pPr marL="441325" indent="0">
              <a:buNone/>
            </a:pPr>
            <a:r>
              <a:rPr lang="en-GB" sz="2000" dirty="0">
                <a:solidFill>
                  <a:srgbClr val="002060"/>
                </a:solidFill>
                <a:hlinkClick r:id="rId4"/>
              </a:rPr>
              <a:t>https://www.gov.uk/student-visa/</a:t>
            </a:r>
            <a:endParaRPr lang="en-GB" sz="2000" dirty="0">
              <a:solidFill>
                <a:srgbClr val="002060"/>
              </a:solidFill>
            </a:endParaRPr>
          </a:p>
          <a:p>
            <a:pPr marL="441325" indent="0">
              <a:buNone/>
            </a:pPr>
            <a:endParaRPr lang="en-GB" sz="2000" dirty="0"/>
          </a:p>
          <a:p>
            <a:pPr marL="457200" indent="-457200"/>
            <a:r>
              <a:rPr lang="en-GB" sz="2000" dirty="0"/>
              <a:t>UK Council for International Student Affairs (UKCISA)</a:t>
            </a:r>
          </a:p>
          <a:p>
            <a:pPr lvl="1"/>
            <a:r>
              <a:rPr lang="en-GB" sz="2000" dirty="0">
                <a:hlinkClick r:id="rId5"/>
              </a:rPr>
              <a:t>www.ukcisa.org.uk</a:t>
            </a:r>
            <a:r>
              <a:rPr lang="en-GB" sz="2000" dirty="0"/>
              <a:t> </a:t>
            </a:r>
          </a:p>
        </p:txBody>
      </p:sp>
    </p:spTree>
    <p:extLst>
      <p:ext uri="{BB962C8B-B14F-4D97-AF65-F5344CB8AC3E}">
        <p14:creationId xmlns:p14="http://schemas.microsoft.com/office/powerpoint/2010/main" val="275687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2459" y="2344487"/>
            <a:ext cx="6744921" cy="871710"/>
          </a:xfrm>
          <a:prstGeom prst="rect">
            <a:avLst/>
          </a:prstGeom>
        </p:spPr>
        <p:txBody>
          <a:bodyPr/>
          <a:lstStyle/>
          <a:p>
            <a:pPr algn="l"/>
            <a:r>
              <a:rPr lang="en-US" sz="4000" b="1" dirty="0">
                <a:solidFill>
                  <a:srgbClr val="0070C0"/>
                </a:solidFill>
              </a:rPr>
              <a:t>Student Visa Route</a:t>
            </a:r>
          </a:p>
        </p:txBody>
      </p:sp>
      <p:sp>
        <p:nvSpPr>
          <p:cNvPr id="3" name="Subtitle 2"/>
          <p:cNvSpPr>
            <a:spLocks noGrp="1"/>
          </p:cNvSpPr>
          <p:nvPr>
            <p:ph type="subTitle" idx="4294967295"/>
          </p:nvPr>
        </p:nvSpPr>
        <p:spPr>
          <a:xfrm>
            <a:off x="502459" y="3421055"/>
            <a:ext cx="8259156" cy="2302727"/>
          </a:xfrm>
          <a:prstGeom prst="rect">
            <a:avLst/>
          </a:prstGeom>
        </p:spPr>
        <p:txBody>
          <a:bodyPr/>
          <a:lstStyle/>
          <a:p>
            <a:pPr>
              <a:spcBef>
                <a:spcPts val="1800"/>
              </a:spcBef>
            </a:pPr>
            <a:r>
              <a:rPr lang="en-US" sz="2400" dirty="0">
                <a:solidFill>
                  <a:schemeClr val="tx2">
                    <a:lumMod val="75000"/>
                  </a:schemeClr>
                </a:solidFill>
              </a:rPr>
              <a:t>The Student visa route replaced Tier 4 on the 5</a:t>
            </a:r>
            <a:r>
              <a:rPr lang="en-US" sz="2400" baseline="30000" dirty="0">
                <a:solidFill>
                  <a:schemeClr val="tx2">
                    <a:lumMod val="75000"/>
                  </a:schemeClr>
                </a:solidFill>
              </a:rPr>
              <a:t>th</a:t>
            </a:r>
            <a:r>
              <a:rPr lang="en-US" sz="2400" dirty="0">
                <a:solidFill>
                  <a:schemeClr val="tx2">
                    <a:lumMod val="75000"/>
                  </a:schemeClr>
                </a:solidFill>
              </a:rPr>
              <a:t> October 2021</a:t>
            </a:r>
          </a:p>
          <a:p>
            <a:pPr>
              <a:spcBef>
                <a:spcPts val="1800"/>
              </a:spcBef>
            </a:pPr>
            <a:r>
              <a:rPr lang="en-US" sz="2400" dirty="0">
                <a:solidFill>
                  <a:schemeClr val="tx2">
                    <a:lumMod val="75000"/>
                  </a:schemeClr>
                </a:solidFill>
              </a:rPr>
              <a:t>New Guidance and Appendix’s introduced to describe new rules </a:t>
            </a:r>
          </a:p>
          <a:p>
            <a:pPr>
              <a:spcBef>
                <a:spcPts val="1800"/>
              </a:spcBef>
            </a:pPr>
            <a:r>
              <a:rPr lang="en-US" sz="2400" dirty="0">
                <a:solidFill>
                  <a:srgbClr val="002060"/>
                </a:solidFill>
              </a:rPr>
              <a:t>ISST Student Visa Guides are updated and available to download from UWS webpages </a:t>
            </a:r>
            <a:r>
              <a:rPr lang="en-US" sz="2400" dirty="0">
                <a:solidFill>
                  <a:srgbClr val="002060"/>
                </a:solidFill>
                <a:hlinkClick r:id="rId3"/>
              </a:rPr>
              <a:t>https://www.uws.ac.uk/international/visas-immigration-atas/</a:t>
            </a:r>
            <a:endParaRPr lang="en-US" sz="2400" dirty="0">
              <a:solidFill>
                <a:srgbClr val="002060"/>
              </a:solidFill>
            </a:endParaRPr>
          </a:p>
          <a:p>
            <a:pPr>
              <a:spcBef>
                <a:spcPts val="1800"/>
              </a:spcBef>
            </a:pPr>
            <a:endParaRPr lang="en-US" sz="2400" dirty="0">
              <a:solidFill>
                <a:srgbClr val="002060"/>
              </a:solidFill>
            </a:endParaRPr>
          </a:p>
        </p:txBody>
      </p:sp>
    </p:spTree>
    <p:extLst>
      <p:ext uri="{BB962C8B-B14F-4D97-AF65-F5344CB8AC3E}">
        <p14:creationId xmlns:p14="http://schemas.microsoft.com/office/powerpoint/2010/main" val="197989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DD118-F1B1-C329-B587-3D2B4649F323}"/>
              </a:ext>
            </a:extLst>
          </p:cNvPr>
          <p:cNvSpPr txBox="1"/>
          <p:nvPr/>
        </p:nvSpPr>
        <p:spPr>
          <a:xfrm>
            <a:off x="532014" y="1905505"/>
            <a:ext cx="8079971" cy="646331"/>
          </a:xfrm>
          <a:prstGeom prst="rect">
            <a:avLst/>
          </a:prstGeom>
          <a:noFill/>
        </p:spPr>
        <p:txBody>
          <a:bodyPr wrap="square">
            <a:spAutoFit/>
          </a:bodyPr>
          <a:lstStyle/>
          <a:p>
            <a:pPr algn="ctr"/>
            <a:r>
              <a:rPr lang="en-GB" b="1" dirty="0">
                <a:solidFill>
                  <a:srgbClr val="0066CC"/>
                </a:solidFill>
              </a:rPr>
              <a:t>HOW TO PREPARE FOR A SUCCESSFUL STUDENT VISA APPLICATION ?</a:t>
            </a:r>
          </a:p>
          <a:p>
            <a:pPr algn="ctr"/>
            <a:r>
              <a:rPr lang="en-GB" dirty="0"/>
              <a:t>Every visa application requires good preparation. Please follow these steps below</a:t>
            </a:r>
          </a:p>
        </p:txBody>
      </p:sp>
      <p:pic>
        <p:nvPicPr>
          <p:cNvPr id="5" name="Picture 4">
            <a:extLst>
              <a:ext uri="{FF2B5EF4-FFF2-40B4-BE49-F238E27FC236}">
                <a16:creationId xmlns:a16="http://schemas.microsoft.com/office/drawing/2014/main" id="{AD6F6AF7-5122-43D5-88EE-0C3133E36A9F}"/>
              </a:ext>
            </a:extLst>
          </p:cNvPr>
          <p:cNvPicPr>
            <a:picLocks noChangeAspect="1"/>
          </p:cNvPicPr>
          <p:nvPr/>
        </p:nvPicPr>
        <p:blipFill>
          <a:blip r:embed="rId2"/>
          <a:stretch>
            <a:fillRect/>
          </a:stretch>
        </p:blipFill>
        <p:spPr>
          <a:xfrm>
            <a:off x="0" y="2686445"/>
            <a:ext cx="9144000" cy="2748643"/>
          </a:xfrm>
          <a:prstGeom prst="rect">
            <a:avLst/>
          </a:prstGeom>
        </p:spPr>
      </p:pic>
    </p:spTree>
    <p:extLst>
      <p:ext uri="{BB962C8B-B14F-4D97-AF65-F5344CB8AC3E}">
        <p14:creationId xmlns:p14="http://schemas.microsoft.com/office/powerpoint/2010/main" val="241623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1DD118-F1B1-C329-B587-3D2B4649F323}"/>
              </a:ext>
            </a:extLst>
          </p:cNvPr>
          <p:cNvSpPr txBox="1"/>
          <p:nvPr/>
        </p:nvSpPr>
        <p:spPr>
          <a:xfrm>
            <a:off x="532014" y="1905505"/>
            <a:ext cx="8079971" cy="646331"/>
          </a:xfrm>
          <a:prstGeom prst="rect">
            <a:avLst/>
          </a:prstGeom>
          <a:noFill/>
        </p:spPr>
        <p:txBody>
          <a:bodyPr wrap="square">
            <a:spAutoFit/>
          </a:bodyPr>
          <a:lstStyle/>
          <a:p>
            <a:pPr algn="ctr"/>
            <a:r>
              <a:rPr lang="en-GB" b="1" dirty="0">
                <a:solidFill>
                  <a:srgbClr val="0066CC"/>
                </a:solidFill>
              </a:rPr>
              <a:t>HOW TO PREPARE FOR A SUCCESSFUL STUDENT VISA APPLICATION ?</a:t>
            </a:r>
          </a:p>
          <a:p>
            <a:pPr algn="ctr"/>
            <a:r>
              <a:rPr lang="en-GB" dirty="0"/>
              <a:t>Every visa application requires good preparation. Please follow these steps below</a:t>
            </a:r>
          </a:p>
        </p:txBody>
      </p:sp>
      <p:pic>
        <p:nvPicPr>
          <p:cNvPr id="4" name="Picture 3">
            <a:extLst>
              <a:ext uri="{FF2B5EF4-FFF2-40B4-BE49-F238E27FC236}">
                <a16:creationId xmlns:a16="http://schemas.microsoft.com/office/drawing/2014/main" id="{B7643431-14E4-68C2-0F47-F786EAE61C30}"/>
              </a:ext>
            </a:extLst>
          </p:cNvPr>
          <p:cNvPicPr>
            <a:picLocks noChangeAspect="1"/>
          </p:cNvPicPr>
          <p:nvPr/>
        </p:nvPicPr>
        <p:blipFill>
          <a:blip r:embed="rId2"/>
          <a:stretch>
            <a:fillRect/>
          </a:stretch>
        </p:blipFill>
        <p:spPr>
          <a:xfrm>
            <a:off x="46355" y="2551836"/>
            <a:ext cx="9097645" cy="3905795"/>
          </a:xfrm>
          <a:prstGeom prst="rect">
            <a:avLst/>
          </a:prstGeom>
        </p:spPr>
      </p:pic>
    </p:spTree>
    <p:extLst>
      <p:ext uri="{BB962C8B-B14F-4D97-AF65-F5344CB8AC3E}">
        <p14:creationId xmlns:p14="http://schemas.microsoft.com/office/powerpoint/2010/main" val="23110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8869"/>
            <a:ext cx="8720640" cy="2215991"/>
          </a:xfrm>
          <a:prstGeom prst="rect">
            <a:avLst/>
          </a:prstGeom>
          <a:noFill/>
        </p:spPr>
        <p:txBody>
          <a:bodyPr wrap="square" rtlCol="0">
            <a:spAutoFit/>
          </a:bodyPr>
          <a:lstStyle/>
          <a:p>
            <a:pPr marL="342900" indent="-342900">
              <a:buFont typeface="Arial" panose="020B0604020202020204" pitchFamily="34" charset="0"/>
              <a:buChar char="•"/>
            </a:pPr>
            <a:endParaRPr lang="en-GB" sz="600" dirty="0">
              <a:solidFill>
                <a:srgbClr val="002060"/>
              </a:solidFill>
            </a:endParaRPr>
          </a:p>
          <a:p>
            <a:pPr>
              <a:spcBef>
                <a:spcPts val="900"/>
              </a:spcBef>
            </a:pPr>
            <a:r>
              <a:rPr lang="en-GB" sz="2400" b="1" u="sng" dirty="0">
                <a:solidFill>
                  <a:srgbClr val="002060"/>
                </a:solidFill>
              </a:rPr>
              <a:t>Maintenance for course of 9 months or more</a:t>
            </a:r>
          </a:p>
          <a:p>
            <a:pPr marL="800100" lvl="1" indent="-342900">
              <a:spcBef>
                <a:spcPts val="900"/>
              </a:spcBef>
              <a:buFont typeface="Arial" panose="020B0604020202020204" pitchFamily="34" charset="0"/>
              <a:buChar char="•"/>
            </a:pPr>
            <a:r>
              <a:rPr lang="en-GB" sz="2400" dirty="0">
                <a:solidFill>
                  <a:srgbClr val="002060"/>
                </a:solidFill>
              </a:rPr>
              <a:t>£9,207 for Scottish Campus, £12,006 for London Campus.  </a:t>
            </a:r>
          </a:p>
          <a:p>
            <a:pPr marL="800100" lvl="1" indent="-342900">
              <a:spcBef>
                <a:spcPts val="900"/>
              </a:spcBef>
              <a:buFont typeface="Arial" panose="020B0604020202020204" pitchFamily="34" charset="0"/>
              <a:buChar char="•"/>
            </a:pPr>
            <a:r>
              <a:rPr lang="en-GB" sz="2400" dirty="0">
                <a:solidFill>
                  <a:srgbClr val="002060"/>
                </a:solidFill>
              </a:rPr>
              <a:t>Tuition fees paid in full, any remaining fees (as listed on CAS) must be shown in addition to maintenance </a:t>
            </a:r>
          </a:p>
          <a:p>
            <a:pPr lvl="1">
              <a:spcBef>
                <a:spcPts val="900"/>
              </a:spcBef>
            </a:pPr>
            <a:endParaRPr lang="en-GB" sz="600" dirty="0">
              <a:solidFill>
                <a:srgbClr val="002060"/>
              </a:solidFill>
            </a:endParaRPr>
          </a:p>
        </p:txBody>
      </p:sp>
      <p:pic>
        <p:nvPicPr>
          <p:cNvPr id="2" name="Picture 1"/>
          <p:cNvPicPr>
            <a:picLocks noChangeAspect="1"/>
          </p:cNvPicPr>
          <p:nvPr/>
        </p:nvPicPr>
        <p:blipFill>
          <a:blip r:embed="rId3"/>
          <a:stretch>
            <a:fillRect/>
          </a:stretch>
        </p:blipFill>
        <p:spPr>
          <a:xfrm>
            <a:off x="3266017" y="306219"/>
            <a:ext cx="5759450" cy="1533428"/>
          </a:xfrm>
          <a:prstGeom prst="rect">
            <a:avLst/>
          </a:prstGeom>
        </p:spPr>
      </p:pic>
      <p:pic>
        <p:nvPicPr>
          <p:cNvPr id="3" name="Picture 2"/>
          <p:cNvPicPr>
            <a:picLocks noChangeAspect="1"/>
          </p:cNvPicPr>
          <p:nvPr/>
        </p:nvPicPr>
        <p:blipFill rotWithShape="1">
          <a:blip r:embed="rId4"/>
          <a:srcRect t="7339" b="16524"/>
          <a:stretch/>
        </p:blipFill>
        <p:spPr>
          <a:xfrm>
            <a:off x="4403181" y="135467"/>
            <a:ext cx="4622286" cy="1405466"/>
          </a:xfrm>
          <a:prstGeom prst="rect">
            <a:avLst/>
          </a:prstGeom>
        </p:spPr>
      </p:pic>
      <p:sp>
        <p:nvSpPr>
          <p:cNvPr id="5" name="TextBox 4"/>
          <p:cNvSpPr txBox="1"/>
          <p:nvPr/>
        </p:nvSpPr>
        <p:spPr>
          <a:xfrm>
            <a:off x="0" y="1416989"/>
            <a:ext cx="8499087" cy="646331"/>
          </a:xfrm>
          <a:prstGeom prst="rect">
            <a:avLst/>
          </a:prstGeom>
          <a:noFill/>
        </p:spPr>
        <p:txBody>
          <a:bodyPr wrap="square" rtlCol="0">
            <a:spAutoFit/>
          </a:bodyPr>
          <a:lstStyle/>
          <a:p>
            <a:r>
              <a:rPr lang="en-GB" sz="3600" b="1" dirty="0">
                <a:solidFill>
                  <a:srgbClr val="0070C0"/>
                </a:solidFill>
                <a:cs typeface="Arial" panose="020B0604020202020204" pitchFamily="34" charset="0"/>
              </a:rPr>
              <a:t>Prepare your Financial Evidence</a:t>
            </a:r>
          </a:p>
        </p:txBody>
      </p:sp>
      <p:pic>
        <p:nvPicPr>
          <p:cNvPr id="6" name="Picture 5">
            <a:extLst>
              <a:ext uri="{FF2B5EF4-FFF2-40B4-BE49-F238E27FC236}">
                <a16:creationId xmlns:a16="http://schemas.microsoft.com/office/drawing/2014/main" id="{774F9C3E-6298-155B-7292-86DA4E6FC588}"/>
              </a:ext>
            </a:extLst>
          </p:cNvPr>
          <p:cNvPicPr>
            <a:picLocks noChangeAspect="1"/>
          </p:cNvPicPr>
          <p:nvPr/>
        </p:nvPicPr>
        <p:blipFill>
          <a:blip r:embed="rId5"/>
          <a:stretch>
            <a:fillRect/>
          </a:stretch>
        </p:blipFill>
        <p:spPr>
          <a:xfrm>
            <a:off x="160846" y="137454"/>
            <a:ext cx="1190791" cy="1095528"/>
          </a:xfrm>
          <a:prstGeom prst="rect">
            <a:avLst/>
          </a:prstGeom>
        </p:spPr>
      </p:pic>
    </p:spTree>
    <p:extLst>
      <p:ext uri="{BB962C8B-B14F-4D97-AF65-F5344CB8AC3E}">
        <p14:creationId xmlns:p14="http://schemas.microsoft.com/office/powerpoint/2010/main" val="107463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05444"/>
            <a:ext cx="8574505" cy="89433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70C0"/>
                </a:solidFill>
              </a:rPr>
              <a:t>Financial Evidence - Bank Statements</a:t>
            </a:r>
          </a:p>
        </p:txBody>
      </p:sp>
      <p:pic>
        <p:nvPicPr>
          <p:cNvPr id="2" name="Picture 1"/>
          <p:cNvPicPr>
            <a:picLocks noChangeAspect="1"/>
          </p:cNvPicPr>
          <p:nvPr/>
        </p:nvPicPr>
        <p:blipFill>
          <a:blip r:embed="rId3"/>
          <a:stretch>
            <a:fillRect/>
          </a:stretch>
        </p:blipFill>
        <p:spPr>
          <a:xfrm>
            <a:off x="317974" y="4831599"/>
            <a:ext cx="5066825" cy="2026402"/>
          </a:xfrm>
          <a:prstGeom prst="rect">
            <a:avLst/>
          </a:prstGeom>
        </p:spPr>
      </p:pic>
      <p:pic>
        <p:nvPicPr>
          <p:cNvPr id="7" name="Picture 6"/>
          <p:cNvPicPr>
            <a:picLocks noChangeAspect="1"/>
          </p:cNvPicPr>
          <p:nvPr/>
        </p:nvPicPr>
        <p:blipFill rotWithShape="1">
          <a:blip r:embed="rId4"/>
          <a:srcRect b="12839"/>
          <a:stretch/>
        </p:blipFill>
        <p:spPr>
          <a:xfrm>
            <a:off x="317974" y="5049010"/>
            <a:ext cx="4691062" cy="1591580"/>
          </a:xfrm>
          <a:prstGeom prst="rect">
            <a:avLst/>
          </a:prstGeom>
        </p:spPr>
      </p:pic>
      <p:sp>
        <p:nvSpPr>
          <p:cNvPr id="6" name="Subtitle 2"/>
          <p:cNvSpPr txBox="1">
            <a:spLocks/>
          </p:cNvSpPr>
          <p:nvPr/>
        </p:nvSpPr>
        <p:spPr>
          <a:xfrm>
            <a:off x="0" y="1608723"/>
            <a:ext cx="9144000" cy="300546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GB" altLang="en-US" sz="2200" b="1" dirty="0">
                <a:solidFill>
                  <a:srgbClr val="002060"/>
                </a:solidFill>
              </a:rPr>
              <a:t>Money in account for continuous 28 day period prior to application.  Statement not more than 31 days old on date of application</a:t>
            </a:r>
          </a:p>
          <a:p>
            <a:pPr>
              <a:lnSpc>
                <a:spcPct val="90000"/>
              </a:lnSpc>
              <a:spcBef>
                <a:spcPts val="1200"/>
              </a:spcBef>
              <a:spcAft>
                <a:spcPts val="1200"/>
              </a:spcAft>
            </a:pPr>
            <a:r>
              <a:rPr lang="en-GB" altLang="en-US" sz="2200" dirty="0">
                <a:solidFill>
                  <a:srgbClr val="002060"/>
                </a:solidFill>
              </a:rPr>
              <a:t>Money available immediately (not subject to a notice period)</a:t>
            </a:r>
          </a:p>
          <a:p>
            <a:pPr>
              <a:lnSpc>
                <a:spcPct val="90000"/>
              </a:lnSpc>
              <a:spcBef>
                <a:spcPts val="1200"/>
              </a:spcBef>
              <a:spcAft>
                <a:spcPts val="1200"/>
              </a:spcAft>
            </a:pPr>
            <a:r>
              <a:rPr lang="en-GB" altLang="en-US" sz="2200" dirty="0">
                <a:solidFill>
                  <a:srgbClr val="002060"/>
                </a:solidFill>
              </a:rPr>
              <a:t>Bank account in your name, parent(s) name, Dependant partner name (only if applying at same time) or joint account including your name</a:t>
            </a:r>
          </a:p>
        </p:txBody>
      </p:sp>
    </p:spTree>
    <p:extLst>
      <p:ext uri="{BB962C8B-B14F-4D97-AF65-F5344CB8AC3E}">
        <p14:creationId xmlns:p14="http://schemas.microsoft.com/office/powerpoint/2010/main" val="399418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1113202"/>
            <a:ext cx="9144000" cy="460851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GB" altLang="en-US" sz="2400" dirty="0">
                <a:solidFill>
                  <a:srgbClr val="002060"/>
                </a:solidFill>
              </a:rPr>
              <a:t>In addition to requirements detailed in bank statements slide:</a:t>
            </a:r>
          </a:p>
          <a:p>
            <a:pPr>
              <a:spcBef>
                <a:spcPts val="1200"/>
              </a:spcBef>
            </a:pPr>
            <a:r>
              <a:rPr lang="en-GB" altLang="en-US" sz="2400" dirty="0">
                <a:solidFill>
                  <a:srgbClr val="002060"/>
                </a:solidFill>
              </a:rPr>
              <a:t>In name of either or both parent(s)/legal guardian(s) only – not other relatives</a:t>
            </a:r>
          </a:p>
          <a:p>
            <a:pPr>
              <a:spcBef>
                <a:spcPts val="1200"/>
              </a:spcBef>
            </a:pPr>
            <a:r>
              <a:rPr lang="en-GB" altLang="en-US" sz="2400" dirty="0">
                <a:solidFill>
                  <a:srgbClr val="002060"/>
                </a:solidFill>
              </a:rPr>
              <a:t>Statements in parents’ name </a:t>
            </a:r>
            <a:r>
              <a:rPr lang="en-GB" altLang="en-US" sz="2400" b="1" dirty="0">
                <a:solidFill>
                  <a:srgbClr val="002060"/>
                </a:solidFill>
              </a:rPr>
              <a:t>not</a:t>
            </a:r>
            <a:r>
              <a:rPr lang="en-GB" altLang="en-US" sz="2400" dirty="0">
                <a:solidFill>
                  <a:srgbClr val="002060"/>
                </a:solidFill>
              </a:rPr>
              <a:t> company name</a:t>
            </a:r>
          </a:p>
          <a:p>
            <a:pPr>
              <a:spcBef>
                <a:spcPts val="1200"/>
              </a:spcBef>
            </a:pPr>
            <a:r>
              <a:rPr lang="en-GB" altLang="en-US" sz="2400" dirty="0">
                <a:solidFill>
                  <a:srgbClr val="002060"/>
                </a:solidFill>
              </a:rPr>
              <a:t>Original birth certificate/adoption certificate and official certified translation if not in English</a:t>
            </a:r>
          </a:p>
          <a:p>
            <a:pPr>
              <a:spcBef>
                <a:spcPts val="1200"/>
              </a:spcBef>
            </a:pPr>
            <a:r>
              <a:rPr lang="en-GB" altLang="en-US" sz="2400" dirty="0">
                <a:solidFill>
                  <a:srgbClr val="002060"/>
                </a:solidFill>
              </a:rPr>
              <a:t>Signed letter from parents confirming you are their son/daughter and permission to use their funds </a:t>
            </a:r>
          </a:p>
        </p:txBody>
      </p:sp>
      <p:sp>
        <p:nvSpPr>
          <p:cNvPr id="4" name="Title 1"/>
          <p:cNvSpPr txBox="1">
            <a:spLocks/>
          </p:cNvSpPr>
          <p:nvPr/>
        </p:nvSpPr>
        <p:spPr>
          <a:xfrm>
            <a:off x="0" y="259258"/>
            <a:ext cx="8208912" cy="122413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GB" sz="3600" b="1" dirty="0">
                <a:solidFill>
                  <a:srgbClr val="0070C0"/>
                </a:solidFill>
                <a:latin typeface="+mn-lt"/>
              </a:rPr>
              <a:t>Financial Evidence - Parents</a:t>
            </a:r>
          </a:p>
        </p:txBody>
      </p:sp>
    </p:spTree>
    <p:extLst>
      <p:ext uri="{BB962C8B-B14F-4D97-AF65-F5344CB8AC3E}">
        <p14:creationId xmlns:p14="http://schemas.microsoft.com/office/powerpoint/2010/main" val="132698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1337484"/>
            <a:ext cx="9144000" cy="460851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en-GB" altLang="en-US" sz="2200" b="1" dirty="0">
                <a:solidFill>
                  <a:srgbClr val="002060"/>
                </a:solidFill>
              </a:rPr>
              <a:t>Letter of permission is required if previously fully funded, even if financial sponsorship is not continuing</a:t>
            </a:r>
          </a:p>
          <a:p>
            <a:pPr>
              <a:spcBef>
                <a:spcPts val="600"/>
              </a:spcBef>
              <a:defRPr/>
            </a:pPr>
            <a:r>
              <a:rPr lang="en-GB" altLang="en-US" sz="2200" dirty="0">
                <a:solidFill>
                  <a:srgbClr val="002060"/>
                </a:solidFill>
              </a:rPr>
              <a:t>Sponsor letter should show new extended course end date</a:t>
            </a:r>
          </a:p>
          <a:p>
            <a:pPr>
              <a:spcBef>
                <a:spcPts val="600"/>
              </a:spcBef>
              <a:defRPr/>
            </a:pPr>
            <a:r>
              <a:rPr lang="en-GB" altLang="en-US" sz="2200" dirty="0">
                <a:solidFill>
                  <a:srgbClr val="002060"/>
                </a:solidFill>
              </a:rPr>
              <a:t>Issued recently (recommend no more than 6 months old)</a:t>
            </a:r>
          </a:p>
          <a:p>
            <a:pPr>
              <a:spcBef>
                <a:spcPts val="600"/>
              </a:spcBef>
              <a:defRPr/>
            </a:pPr>
            <a:r>
              <a:rPr lang="en-GB" altLang="en-US" sz="2200" dirty="0">
                <a:solidFill>
                  <a:srgbClr val="002060"/>
                </a:solidFill>
              </a:rPr>
              <a:t>Official letterhead and stamp</a:t>
            </a:r>
          </a:p>
          <a:p>
            <a:pPr>
              <a:spcBef>
                <a:spcPts val="600"/>
              </a:spcBef>
              <a:defRPr/>
            </a:pPr>
            <a:r>
              <a:rPr lang="en-GB" altLang="en-US" sz="2200" dirty="0">
                <a:solidFill>
                  <a:srgbClr val="002060"/>
                </a:solidFill>
              </a:rPr>
              <a:t>List all dependants (if applicable)</a:t>
            </a:r>
          </a:p>
          <a:p>
            <a:pPr>
              <a:spcBef>
                <a:spcPts val="600"/>
              </a:spcBef>
              <a:defRPr/>
            </a:pPr>
            <a:r>
              <a:rPr lang="en-GB" altLang="en-US" sz="2200" dirty="0">
                <a:solidFill>
                  <a:srgbClr val="002060"/>
                </a:solidFill>
              </a:rPr>
              <a:t>If sponsor is providing maintenance/ living costs, then the letter must state how much you receive per year/ month </a:t>
            </a:r>
            <a:r>
              <a:rPr lang="en-GB" altLang="en-US" sz="2200" b="1" dirty="0">
                <a:solidFill>
                  <a:srgbClr val="002060"/>
                </a:solidFill>
              </a:rPr>
              <a:t>OR</a:t>
            </a:r>
            <a:r>
              <a:rPr lang="en-GB" altLang="en-US" sz="2200" dirty="0">
                <a:solidFill>
                  <a:srgbClr val="002060"/>
                </a:solidFill>
              </a:rPr>
              <a:t> give a statement confirming your living costs will be paid in </a:t>
            </a:r>
            <a:r>
              <a:rPr lang="en-GB" altLang="en-US" sz="2200" b="1" dirty="0">
                <a:solidFill>
                  <a:srgbClr val="002060"/>
                </a:solidFill>
              </a:rPr>
              <a:t>full</a:t>
            </a:r>
            <a:r>
              <a:rPr lang="en-GB" altLang="en-US" sz="2200" dirty="0">
                <a:solidFill>
                  <a:srgbClr val="002060"/>
                </a:solidFill>
              </a:rPr>
              <a:t>.</a:t>
            </a:r>
          </a:p>
        </p:txBody>
      </p:sp>
      <p:sp>
        <p:nvSpPr>
          <p:cNvPr id="5" name="Title 1"/>
          <p:cNvSpPr txBox="1">
            <a:spLocks/>
          </p:cNvSpPr>
          <p:nvPr/>
        </p:nvSpPr>
        <p:spPr>
          <a:xfrm>
            <a:off x="0" y="76966"/>
            <a:ext cx="9144000" cy="144015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70C0"/>
                </a:solidFill>
                <a:latin typeface="+mn-lt"/>
              </a:rPr>
              <a:t>Financial Evidence - Official Financial Sponsor Letter</a:t>
            </a:r>
          </a:p>
        </p:txBody>
      </p:sp>
    </p:spTree>
    <p:extLst>
      <p:ext uri="{BB962C8B-B14F-4D97-AF65-F5344CB8AC3E}">
        <p14:creationId xmlns:p14="http://schemas.microsoft.com/office/powerpoint/2010/main" val="148136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53392"/>
            <a:ext cx="9144000" cy="200054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1900" dirty="0">
                <a:solidFill>
                  <a:srgbClr val="002060"/>
                </a:solidFill>
              </a:rPr>
              <a:t>Students applying for a new course will receive a CAS as part of application process (after receiving unconditional offer and meeting all UKVI requirements as well as confirmation agreed tuition fees are paid)</a:t>
            </a:r>
            <a:br>
              <a:rPr lang="en-GB" sz="1900" dirty="0">
                <a:solidFill>
                  <a:srgbClr val="002060"/>
                </a:solidFill>
              </a:rPr>
            </a:br>
            <a:endParaRPr lang="en-GB" sz="1900" dirty="0">
              <a:solidFill>
                <a:srgbClr val="002060"/>
              </a:solidFill>
            </a:endParaRPr>
          </a:p>
          <a:p>
            <a:pPr marL="342900" indent="-342900">
              <a:spcAft>
                <a:spcPts val="1200"/>
              </a:spcAft>
              <a:buFont typeface="Arial" panose="020B0604020202020204" pitchFamily="34" charset="0"/>
              <a:buChar char="•"/>
            </a:pPr>
            <a:r>
              <a:rPr lang="en-GB" sz="1900" dirty="0">
                <a:solidFill>
                  <a:srgbClr val="002060"/>
                </a:solidFill>
              </a:rPr>
              <a:t>For more information please contact International Centre </a:t>
            </a:r>
            <a:r>
              <a:rPr lang="en-GB" sz="1900" dirty="0">
                <a:solidFill>
                  <a:srgbClr val="002060"/>
                </a:solidFill>
                <a:hlinkClick r:id="rId3"/>
              </a:rPr>
              <a:t>international@uws.ac.uk</a:t>
            </a:r>
            <a:r>
              <a:rPr lang="en-GB" sz="1900" dirty="0">
                <a:solidFill>
                  <a:srgbClr val="002060"/>
                </a:solidFill>
              </a:rPr>
              <a:t> or Admissions Team </a:t>
            </a:r>
            <a:r>
              <a:rPr lang="en-GB" sz="1900" dirty="0">
                <a:solidFill>
                  <a:srgbClr val="002060"/>
                </a:solidFill>
                <a:hlinkClick r:id="rId4"/>
              </a:rPr>
              <a:t>CASRequest@uws.ac.uk</a:t>
            </a:r>
            <a:r>
              <a:rPr lang="en-GB" sz="1900" dirty="0">
                <a:solidFill>
                  <a:srgbClr val="002060"/>
                </a:solidFill>
              </a:rPr>
              <a:t>. </a:t>
            </a:r>
          </a:p>
        </p:txBody>
      </p:sp>
      <p:sp>
        <p:nvSpPr>
          <p:cNvPr id="5" name="TextBox 4"/>
          <p:cNvSpPr txBox="1"/>
          <p:nvPr/>
        </p:nvSpPr>
        <p:spPr>
          <a:xfrm>
            <a:off x="2718261" y="207061"/>
            <a:ext cx="3707477" cy="646331"/>
          </a:xfrm>
          <a:prstGeom prst="rect">
            <a:avLst/>
          </a:prstGeom>
          <a:noFill/>
        </p:spPr>
        <p:txBody>
          <a:bodyPr wrap="square" rtlCol="0">
            <a:spAutoFit/>
          </a:bodyPr>
          <a:lstStyle/>
          <a:p>
            <a:r>
              <a:rPr lang="en-GB" sz="3600" b="1" dirty="0">
                <a:solidFill>
                  <a:srgbClr val="0070C0"/>
                </a:solidFill>
                <a:cs typeface="Arial" panose="020B0604020202020204" pitchFamily="34" charset="0"/>
              </a:rPr>
              <a:t>Applying for a CAS</a:t>
            </a:r>
          </a:p>
        </p:txBody>
      </p:sp>
    </p:spTree>
    <p:extLst>
      <p:ext uri="{BB962C8B-B14F-4D97-AF65-F5344CB8AC3E}">
        <p14:creationId xmlns:p14="http://schemas.microsoft.com/office/powerpoint/2010/main" val="241807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3699</TotalTime>
  <Words>997</Words>
  <Application>Microsoft Office PowerPoint</Application>
  <PresentationFormat>On-screen Show (4:3)</PresentationFormat>
  <Paragraphs>95</Paragraphs>
  <Slides>15</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vt:lpstr>
      <vt:lpstr>Office Theme</vt:lpstr>
      <vt:lpstr>Custom Design</vt:lpstr>
      <vt:lpstr>1_Custom Design</vt:lpstr>
      <vt:lpstr>Student Visa Information Session</vt:lpstr>
      <vt:lpstr>Student Visa Route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dc:creator>
  <cp:lastModifiedBy>Anastasiia Korniienko</cp:lastModifiedBy>
  <cp:revision>194</cp:revision>
  <cp:lastPrinted>2018-06-08T10:00:05Z</cp:lastPrinted>
  <dcterms:created xsi:type="dcterms:W3CDTF">2015-10-13T11:11:28Z</dcterms:created>
  <dcterms:modified xsi:type="dcterms:W3CDTF">2022-12-08T14:02:55Z</dcterms:modified>
</cp:coreProperties>
</file>