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handoutMasterIdLst>
    <p:handoutMasterId r:id="rId21"/>
  </p:handoutMasterIdLst>
  <p:sldIdLst>
    <p:sldId id="270" r:id="rId5"/>
    <p:sldId id="306" r:id="rId7"/>
    <p:sldId id="310" r:id="rId8"/>
    <p:sldId id="312" r:id="rId9"/>
    <p:sldId id="302" r:id="rId10"/>
    <p:sldId id="281" r:id="rId11"/>
    <p:sldId id="297" r:id="rId12"/>
    <p:sldId id="296" r:id="rId13"/>
    <p:sldId id="283" r:id="rId14"/>
    <p:sldId id="309" r:id="rId15"/>
    <p:sldId id="267" r:id="rId16"/>
    <p:sldId id="273" r:id="rId17"/>
    <p:sldId id="274" r:id="rId18"/>
    <p:sldId id="313" r:id="rId19"/>
    <p:sldId id="299" r:id="rId20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2948"/>
    <a:srgbClr val="352943"/>
    <a:srgbClr val="29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8018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22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5D911-7638-460A-AA1A-1EA0E73D129B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33D3-AA57-4703-90F5-973E112F9B1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F4ED-2390-4C39-BF51-BD13AABE57FF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400176"/>
            <a:ext cx="5487041" cy="36002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A3E6-6EB0-4475-B2AD-05D8FEB1B8EC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hyperlink" Target="https://www.uws.ac.uk/international/visas-immigration-atas/information-for-prospective-students/" TargetMode="External"/><Relationship Id="rId2" Type="http://schemas.openxmlformats.org/officeDocument/2006/relationships/hyperlink" Target="https://www.uws.ac.uk/international/visas-immigration-atas/" TargetMode="External"/><Relationship Id="rId1" Type="http://schemas.openxmlformats.org/officeDocument/2006/relationships/hyperlink" Target="https://www.gov.uk/student-vis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gov.uk/healthcare-immigration-application/how-much-pay" TargetMode="External"/><Relationship Id="rId1" Type="http://schemas.openxmlformats.org/officeDocument/2006/relationships/hyperlink" Target="https://visa-fees.homeoffice.gov.uk/y/china/cny/visit/a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uws.ac.uk/international/visas-immigration-atas/information-for-prospective-students/" TargetMode="External"/><Relationship Id="rId3" Type="http://schemas.openxmlformats.org/officeDocument/2006/relationships/hyperlink" Target="https://www.gov.uk/government/publications/points-based-system-student-route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ukcisa.org.uk/" TargetMode="External"/><Relationship Id="rId2" Type="http://schemas.openxmlformats.org/officeDocument/2006/relationships/hyperlink" Target="https://www.gov.uk/student-visa/" TargetMode="External"/><Relationship Id="rId1" Type="http://schemas.openxmlformats.org/officeDocument/2006/relationships/hyperlink" Target="https://www.uws.ac.uk/international/visas-immigration-atas/information-for-prospective-stud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uws.ac.uk/international/visas-immigration-at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uws.ac.uk/international/visas-immigration-atas/information-for-prospective-students/" TargetMode="External"/><Relationship Id="rId1" Type="http://schemas.openxmlformats.org/officeDocument/2006/relationships/hyperlink" Target="https://www.ukcisa.org.uk/Information--Advice/Visas-and-Immigration/Student-route-eligibility-and-requirements#layer-53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uws.ac.uk/international/visas-immigration-atas/information-for-prospective-students/" TargetMode="External"/><Relationship Id="rId1" Type="http://schemas.openxmlformats.org/officeDocument/2006/relationships/hyperlink" Target="https://www.gov.uk/government/publications/points-based-system-student-route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hyperlink" Target="mailto:CASRequest@uws.ac.uk" TargetMode="External"/><Relationship Id="rId1" Type="http://schemas.openxmlformats.org/officeDocument/2006/relationships/hyperlink" Target="mailto:international@uws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38894" y="2344487"/>
            <a:ext cx="7390211" cy="87171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4000" b="1" dirty="0">
                <a:solidFill>
                  <a:srgbClr val="0070C0"/>
                </a:solidFill>
              </a:rPr>
              <a:t>学生签证信息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1260" y="3624255"/>
            <a:ext cx="7088042" cy="230272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国际学生支持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2022.12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Ana Korniienko, Sarah Attaullah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国际学生支持团队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781" y="336600"/>
            <a:ext cx="847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如何申请学生签证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54" y="1035434"/>
            <a:ext cx="864089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sz="2000" dirty="0">
                <a:solidFill>
                  <a:srgbClr val="002060"/>
                </a:solidFill>
              </a:rPr>
              <a:t>在线申请 </a:t>
            </a:r>
            <a:r>
              <a:rPr lang="pt-BR" sz="2000" dirty="0">
                <a:hlinkClick r:id="rId1"/>
              </a:rPr>
              <a:t>https://www.gov.uk/student-visa/</a:t>
            </a:r>
            <a:endParaRPr lang="pt-BR" sz="2000" dirty="0"/>
          </a:p>
          <a:p>
            <a:pPr>
              <a:spcAft>
                <a:spcPts val="600"/>
              </a:spcAft>
            </a:pPr>
            <a:r>
              <a:rPr lang="zh-CN" altLang="en-US" sz="2000" dirty="0">
                <a:solidFill>
                  <a:srgbClr val="002060"/>
                </a:solidFill>
              </a:rPr>
              <a:t>下载我们的</a:t>
            </a:r>
            <a:r>
              <a:rPr lang="en-US" altLang="zh-CN" sz="2000" dirty="0">
                <a:solidFill>
                  <a:srgbClr val="002060"/>
                </a:solidFill>
              </a:rPr>
              <a:t>ISST </a:t>
            </a:r>
            <a:r>
              <a:rPr lang="en-GB" sz="2000" dirty="0">
                <a:solidFill>
                  <a:srgbClr val="002060"/>
                </a:solidFill>
                <a:hlinkClick r:id="rId2"/>
              </a:rPr>
              <a:t>Student Visa Guide </a:t>
            </a:r>
            <a:r>
              <a:rPr lang="zh-CN" altLang="en-US" sz="2000" dirty="0">
                <a:solidFill>
                  <a:srgbClr val="002060"/>
                </a:solidFill>
              </a:rPr>
              <a:t>来帮助你</a:t>
            </a:r>
            <a:endParaRPr lang="en-GB" sz="1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</a:rPr>
              <a:t>创建一个账户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zh-CN" altLang="en-US" sz="2000" dirty="0">
                <a:solidFill>
                  <a:srgbClr val="002060"/>
                </a:solidFill>
              </a:rPr>
              <a:t>并填写你的个人和课程信息（你将需要你的</a:t>
            </a:r>
            <a:r>
              <a:rPr lang="en-US" altLang="zh-CN" sz="2000" dirty="0">
                <a:solidFill>
                  <a:srgbClr val="002060"/>
                </a:solidFill>
              </a:rPr>
              <a:t>CAS</a:t>
            </a:r>
            <a:r>
              <a:rPr lang="zh-CN" altLang="en-US" sz="2000" dirty="0">
                <a:solidFill>
                  <a:srgbClr val="002060"/>
                </a:solidFill>
              </a:rPr>
              <a:t>来完成在线申请）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</a:rPr>
              <a:t>声明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– </a:t>
            </a:r>
            <a:r>
              <a:rPr lang="zh-CN" altLang="en-US" sz="2000" dirty="0">
                <a:solidFill>
                  <a:srgbClr val="002060"/>
                </a:solidFill>
              </a:rPr>
              <a:t>签署后不能更改、编辑这个申请</a:t>
            </a: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</a:rPr>
              <a:t>支付</a:t>
            </a:r>
            <a:r>
              <a:rPr lang="en-GB" sz="2000" b="1" dirty="0">
                <a:solidFill>
                  <a:srgbClr val="002060"/>
                </a:solidFill>
              </a:rPr>
              <a:t>Pay –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zh-CN" altLang="en-US" sz="2000" dirty="0">
                <a:solidFill>
                  <a:srgbClr val="002060"/>
                </a:solidFill>
              </a:rPr>
              <a:t>先支付</a:t>
            </a:r>
            <a:r>
              <a:rPr lang="en-US" altLang="zh-CN" sz="2000" dirty="0">
                <a:solidFill>
                  <a:srgbClr val="002060"/>
                </a:solidFill>
              </a:rPr>
              <a:t>IHS</a:t>
            </a:r>
            <a:r>
              <a:rPr lang="zh-CN" altLang="en-US" sz="2000" dirty="0">
                <a:solidFill>
                  <a:srgbClr val="002060"/>
                </a:solidFill>
              </a:rPr>
              <a:t>再支付申请费</a:t>
            </a: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</a:rPr>
              <a:t>生物识别</a:t>
            </a:r>
            <a:endParaRPr lang="en-US" altLang="zh-CN" sz="20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</a:rPr>
              <a:t>必须在线上传文件或通过</a:t>
            </a:r>
            <a:r>
              <a:rPr lang="en-US" altLang="zh-CN" sz="2000" b="1" dirty="0">
                <a:solidFill>
                  <a:srgbClr val="002060"/>
                </a:solidFill>
              </a:rPr>
              <a:t>IDV</a:t>
            </a:r>
            <a:r>
              <a:rPr lang="zh-CN" altLang="en-US" sz="2000" b="1" dirty="0">
                <a:solidFill>
                  <a:srgbClr val="002060"/>
                </a:solidFill>
              </a:rPr>
              <a:t>应用程序</a:t>
            </a:r>
            <a:endParaRPr lang="en-GB" sz="20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你可能会被要求参加</a:t>
            </a:r>
            <a:r>
              <a:rPr lang="zh-CN" altLang="en-US" sz="2000" dirty="0">
                <a:solidFill>
                  <a:srgbClr val="002060"/>
                </a:solidFill>
                <a:hlinkClick r:id="rId3"/>
              </a:rPr>
              <a:t>可信度面试</a:t>
            </a: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6" y="192975"/>
            <a:ext cx="1209844" cy="933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555" y="263879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申请费用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1" y="910210"/>
            <a:ext cx="85909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u="sng" dirty="0">
                <a:solidFill>
                  <a:srgbClr val="002060"/>
                </a:solidFill>
              </a:rPr>
              <a:t>申请费（适用所有申请人）</a:t>
            </a:r>
            <a:endParaRPr lang="en-GB" sz="2000" b="1" u="sng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请查看这个网站</a:t>
            </a:r>
            <a:r>
              <a:rPr lang="en-GB" sz="2000" dirty="0">
                <a:hlinkClick r:id="rId1"/>
              </a:rPr>
              <a:t>Visa Application Fees (visa-fees.homeoffice.gov.uk)</a:t>
            </a: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关于加急和超级加急服务，请在网上查询费用和可用性。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u="sng" dirty="0">
                <a:solidFill>
                  <a:srgbClr val="002060"/>
                </a:solidFill>
              </a:rPr>
              <a:t>移民健康附加费（适用所有申请人）</a:t>
            </a:r>
            <a:endParaRPr lang="en-GB" altLang="zh-CN" sz="2000" b="1" u="sng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必须在所有申请人的学生申请费之外支付。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每位申请人在获得签证的每年</a:t>
            </a:r>
            <a:r>
              <a:rPr lang="en-US" altLang="zh-CN" sz="2000" dirty="0">
                <a:solidFill>
                  <a:srgbClr val="002060"/>
                </a:solidFill>
              </a:rPr>
              <a:t>470</a:t>
            </a:r>
            <a:r>
              <a:rPr lang="zh-CN" altLang="en-US" sz="2000" dirty="0">
                <a:solidFill>
                  <a:srgbClr val="002060"/>
                </a:solidFill>
              </a:rPr>
              <a:t>英镑</a:t>
            </a:r>
            <a:r>
              <a:rPr lang="en-US" altLang="zh-CN" sz="2000" dirty="0">
                <a:solidFill>
                  <a:srgbClr val="002060"/>
                </a:solidFill>
              </a:rPr>
              <a:t>/6</a:t>
            </a:r>
            <a:r>
              <a:rPr lang="zh-CN" altLang="en-US" sz="2000" dirty="0">
                <a:solidFill>
                  <a:srgbClr val="002060"/>
                </a:solidFill>
              </a:rPr>
              <a:t>个月以内</a:t>
            </a:r>
            <a:r>
              <a:rPr lang="en-US" altLang="zh-CN" sz="2000" dirty="0">
                <a:solidFill>
                  <a:srgbClr val="002060"/>
                </a:solidFill>
              </a:rPr>
              <a:t>235</a:t>
            </a:r>
            <a:r>
              <a:rPr lang="zh-CN" altLang="en-US" sz="2000" dirty="0">
                <a:solidFill>
                  <a:srgbClr val="002060"/>
                </a:solidFill>
              </a:rPr>
              <a:t>英镑（包括总结期的时间）。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私人医疗没有豁免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hlinkClick r:id="rId2"/>
              </a:rPr>
              <a:t>作为移民申请的一部分，支付英国医疗费用：需要支付多少钱</a:t>
            </a:r>
            <a:r>
              <a:rPr lang="en-GB" sz="2000" dirty="0">
                <a:hlinkClick r:id="rId2"/>
              </a:rPr>
              <a:t> - GOV.UK (www.gov.uk)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84" y="286301"/>
            <a:ext cx="882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填写你的学生申请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384" y="1235451"/>
            <a:ext cx="835445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</a:rPr>
              <a:t>你需要的大部分信息都在你的</a:t>
            </a:r>
            <a:r>
              <a:rPr lang="en-US" altLang="zh-CN" sz="2400" dirty="0">
                <a:solidFill>
                  <a:srgbClr val="002060"/>
                </a:solidFill>
              </a:rPr>
              <a:t>CAS</a:t>
            </a:r>
            <a:r>
              <a:rPr lang="zh-CN" altLang="en-US" sz="2400" dirty="0">
                <a:solidFill>
                  <a:srgbClr val="002060"/>
                </a:solidFill>
              </a:rPr>
              <a:t>上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</a:rPr>
              <a:t>始终包括任何拒签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定罪或处罚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医疗信息 </a:t>
            </a:r>
            <a:r>
              <a:rPr lang="en-US" altLang="zh-CN" sz="2400" dirty="0">
                <a:solidFill>
                  <a:srgbClr val="002060"/>
                </a:solidFill>
              </a:rPr>
              <a:t>- </a:t>
            </a:r>
            <a:r>
              <a:rPr lang="zh-CN" altLang="en-US" sz="2400" dirty="0">
                <a:solidFill>
                  <a:srgbClr val="002060"/>
                </a:solidFill>
              </a:rPr>
              <a:t>欺骗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</a:rPr>
              <a:t>担保人的地址</a:t>
            </a:r>
            <a:r>
              <a:rPr lang="zh-CN" altLang="en-US" sz="2400" b="1" dirty="0">
                <a:solidFill>
                  <a:srgbClr val="002060"/>
                </a:solidFill>
              </a:rPr>
              <a:t>始终是</a:t>
            </a:r>
            <a:r>
              <a:rPr lang="zh-CN" altLang="en-US" sz="2400" dirty="0">
                <a:solidFill>
                  <a:srgbClr val="002060"/>
                </a:solidFill>
              </a:rPr>
              <a:t>：西苏格兰大学，佩斯利校区，</a:t>
            </a:r>
            <a:r>
              <a:rPr lang="en-US" altLang="zh-CN" sz="2400" dirty="0">
                <a:solidFill>
                  <a:srgbClr val="002060"/>
                </a:solidFill>
              </a:rPr>
              <a:t>High Street, Paisley, Renfrewshire PA1 2BE</a:t>
            </a:r>
            <a:r>
              <a:rPr lang="zh-CN" altLang="en-US" sz="2400" dirty="0">
                <a:solidFill>
                  <a:srgbClr val="002060"/>
                </a:solidFill>
              </a:rPr>
              <a:t>（</a:t>
            </a:r>
            <a:r>
              <a:rPr lang="zh-CN" altLang="en-US" sz="2400" b="1" dirty="0">
                <a:solidFill>
                  <a:srgbClr val="002060"/>
                </a:solidFill>
              </a:rPr>
              <a:t>下载我们的指南，帮助你填写表格）</a:t>
            </a:r>
            <a:br>
              <a:rPr lang="en-GB" sz="2000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23" y="215792"/>
            <a:ext cx="663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所需要的文件清单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26" y="87994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有效护照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CAS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资格证书</a:t>
            </a:r>
            <a:r>
              <a:rPr lang="en-US" altLang="zh-CN" sz="2000" dirty="0">
                <a:solidFill>
                  <a:srgbClr val="002060"/>
                </a:solidFill>
              </a:rPr>
              <a:t>/</a:t>
            </a:r>
            <a:r>
              <a:rPr lang="zh-CN" altLang="en-US" sz="2000" dirty="0">
                <a:solidFill>
                  <a:srgbClr val="002060"/>
                </a:solidFill>
              </a:rPr>
              <a:t>学历证书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ATAS</a:t>
            </a:r>
            <a:r>
              <a:rPr lang="zh-CN" altLang="en-US" sz="2000" dirty="0">
                <a:solidFill>
                  <a:srgbClr val="002060"/>
                </a:solidFill>
              </a:rPr>
              <a:t>证书（如适用）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抚养费证明（如适用）。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许可信和你的出生证明（如适用</a:t>
            </a:r>
            <a:r>
              <a:rPr lang="en-US" altLang="zh-CN" sz="2000" dirty="0">
                <a:solidFill>
                  <a:srgbClr val="002060"/>
                </a:solidFill>
              </a:rPr>
              <a:t>--</a:t>
            </a:r>
            <a:r>
              <a:rPr lang="zh-CN" altLang="en-US" sz="2000" dirty="0">
                <a:solidFill>
                  <a:srgbClr val="002060"/>
                </a:solidFill>
              </a:rPr>
              <a:t>仅在使用父母银行对账单的情况下）。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资金证明</a:t>
            </a:r>
            <a:r>
              <a:rPr lang="en-US" altLang="zh-CN" sz="2000" dirty="0">
                <a:solidFill>
                  <a:srgbClr val="002060"/>
                </a:solidFill>
              </a:rPr>
              <a:t>/</a:t>
            </a:r>
            <a:r>
              <a:rPr lang="zh-CN" altLang="en-US" sz="2000" dirty="0">
                <a:solidFill>
                  <a:srgbClr val="002060"/>
                </a:solidFill>
              </a:rPr>
              <a:t>财务赞助人的许可函（如适用）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spcAft>
                <a:spcPts val="1200"/>
              </a:spcAft>
            </a:pPr>
            <a:r>
              <a:rPr lang="zh-CN" altLang="en-US" sz="2000" dirty="0">
                <a:solidFill>
                  <a:srgbClr val="002060"/>
                </a:solidFill>
              </a:rPr>
              <a:t>更多细节请见指南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262" y="67403"/>
            <a:ext cx="1247949" cy="9431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78" y="1231045"/>
            <a:ext cx="1247949" cy="99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1" y="3428999"/>
            <a:ext cx="1228896" cy="905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989" y="842475"/>
            <a:ext cx="6675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检查每个文件格式的要求，例如，每份翻译成英文的文件都必须包含翻译者的日期、签名、姓名或者联系方式（或者翻译公司的公章）。如果译文缺少日期，也将会被认为是无效的，文件上的每一个细节都很重要。关于每份文件必须包含的内容，请参考</a:t>
            </a:r>
            <a:r>
              <a:rPr lang="en-US" altLang="zh-CN" sz="1800" u="sng" kern="100" dirty="0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《</a:t>
            </a:r>
            <a:r>
              <a:rPr lang="en-US" altLang="zh-CN" sz="1800" u="sng" kern="100" dirty="0" err="1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学生申请指南</a:t>
            </a:r>
            <a:r>
              <a:rPr lang="en-US" altLang="zh-CN" sz="1800" u="sng" kern="100" dirty="0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3"/>
              </a:rPr>
              <a:t>》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989" y="3154648"/>
            <a:ext cx="66751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大多数学生都有一个可信度面试，所以这是阐明你在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UWS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习的原因的机会。例如，会要求给出你课程的具体细节，比如它是如何评估的，并表明你已经通过对其他大学的比较研究了你的学习选择，确保你的职业目标，给出详细的回答，特别是针对你自己的一些回答，避免笼统含糊的回答，请参照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UWS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在线《</a:t>
            </a:r>
            <a:r>
              <a:rPr lang="en-US" altLang="zh-CN" sz="1800" u="sng" kern="100" dirty="0" err="1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4"/>
              </a:rPr>
              <a:t>可信度面试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》的相关资料。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03" y="467716"/>
            <a:ext cx="864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提供帮助的网站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03" y="1354058"/>
            <a:ext cx="8882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zh-CN" altLang="en-US" sz="2000" dirty="0">
                <a:hlinkClick r:id="rId1"/>
              </a:rPr>
              <a:t>签证信息</a:t>
            </a:r>
            <a:r>
              <a:rPr lang="en-GB" sz="2000" dirty="0">
                <a:hlinkClick r:id="rId1"/>
              </a:rPr>
              <a:t> | UWS</a:t>
            </a:r>
            <a:endParaRPr lang="en-GB" sz="2000" dirty="0"/>
          </a:p>
          <a:p>
            <a:pPr marL="441325" indent="-441325"/>
            <a:r>
              <a:rPr lang="zh-CN" altLang="en-US" sz="2000" dirty="0"/>
              <a:t>国际学生签证指南（在英国以外申请）。</a:t>
            </a:r>
            <a:endParaRPr lang="en-US" altLang="zh-CN" sz="2000" dirty="0"/>
          </a:p>
          <a:p>
            <a:pPr marL="441325" indent="-441325"/>
            <a:endParaRPr lang="en-GB" sz="2000" dirty="0"/>
          </a:p>
          <a:p>
            <a:pPr marL="441325" indent="-441325"/>
            <a:r>
              <a:rPr lang="zh-CN" altLang="en-US" sz="2000" dirty="0"/>
              <a:t>学生申请表格</a:t>
            </a:r>
            <a:endParaRPr lang="en-US" altLang="zh-CN" sz="2000" dirty="0"/>
          </a:p>
          <a:p>
            <a:pPr marL="441325" indent="-441325"/>
            <a:r>
              <a:rPr lang="en-GB" sz="2000" dirty="0">
                <a:solidFill>
                  <a:srgbClr val="002060"/>
                </a:solidFill>
                <a:hlinkClick r:id="rId2"/>
              </a:rPr>
              <a:t>https://www.gov.uk/student-visa/</a:t>
            </a:r>
            <a:endParaRPr lang="en-GB" sz="2000" dirty="0">
              <a:solidFill>
                <a:srgbClr val="002060"/>
              </a:solidFill>
            </a:endParaRPr>
          </a:p>
          <a:p>
            <a:pPr marL="441325" indent="0">
              <a:buNone/>
            </a:pPr>
            <a:endParaRPr lang="en-GB" sz="2000" dirty="0"/>
          </a:p>
          <a:p>
            <a:pPr marL="457200" indent="-457200"/>
            <a:r>
              <a:rPr lang="zh-CN" altLang="en-US" sz="2000" dirty="0"/>
              <a:t>英国国际学生事务委员会</a:t>
            </a:r>
            <a:r>
              <a:rPr lang="en-GB" sz="2000" dirty="0"/>
              <a:t> (UKCISA)</a:t>
            </a:r>
            <a:endParaRPr lang="en-GB" sz="2000" dirty="0"/>
          </a:p>
          <a:p>
            <a:pPr lvl="1"/>
            <a:r>
              <a:rPr lang="en-GB" sz="2000" dirty="0">
                <a:hlinkClick r:id="rId3"/>
              </a:rPr>
              <a:t>www.ukcisa.org.uk</a:t>
            </a:r>
            <a:r>
              <a:rPr lang="en-GB" sz="2000" dirty="0"/>
              <a:t> 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2459" y="2344487"/>
            <a:ext cx="6744921" cy="87171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4000" b="1" dirty="0">
                <a:solidFill>
                  <a:srgbClr val="0070C0"/>
                </a:solidFill>
              </a:rPr>
              <a:t>学生签证途径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2459" y="3421055"/>
            <a:ext cx="8259156" cy="230272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学生签证于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2021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年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月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日取代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Tier 4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签证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新的指南和附录被引入来描述新的规则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ISST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学生签证指南已更新，可从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UWS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网页下载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2060"/>
                </a:solidFill>
                <a:hlinkClick r:id="rId1"/>
              </a:rPr>
              <a:t>https://www.uws.ac.uk/international/visas-immigration-atas/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8096" y="2753421"/>
            <a:ext cx="75956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#1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检查“维持”要求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你需要足够的资金来支付你的课程费用和生活费用。英国政府将此成为“维持要求”。</a:t>
            </a:r>
            <a:r>
              <a:rPr lang="en-US" altLang="zh-CN" sz="1400" u="sng" kern="100" dirty="0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1"/>
              </a:rPr>
              <a:t>UKCISA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需要你的资金证明，指定的金额必须在你的账户超过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天。你的资金证明将由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CAS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团队或在由国内的合作院校或代理的负责人检查过。如果他们都符合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UKVI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的要求（资金证明的日期是在你签证申请的一个月内），你一个把证明和你的签证申请一起提交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PS: 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中国属于低风险地区，所以是抽查，不是强制要求，但我们团队仍然希望学生可以准备好资金证明，防止被拒签。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#2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填写学生签证申请表格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请参照</a:t>
            </a:r>
            <a:r>
              <a:rPr lang="en-US" altLang="zh-CN" sz="1400" u="sng" kern="100" dirty="0" err="1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2"/>
              </a:rPr>
              <a:t>UKVI学生签证可信度面试指南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，来协助学生完成在线签证申请。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你在面试时给出的答案将会影响到可信度面试时提出的问题。请确保你提前准备并准确的回答每个问题，并在必要时提供尽可能多的细节。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32014" y="1737299"/>
            <a:ext cx="807997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00FF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如何为成功的申请学生签证做准备</a:t>
            </a:r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solidFill>
                <a:srgbClr val="0000FF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/>
              <a:t>每个签证申请都需要做好准备，请遵循以下步骤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2014" y="1740852"/>
            <a:ext cx="807997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00FF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如何为成功的申请学生签证做准备</a:t>
            </a:r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solidFill>
                <a:srgbClr val="0000FF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/>
              <a:t>每个签证申请都需要做好准备，请遵循以下步骤</a:t>
            </a:r>
            <a:endParaRPr lang="en-GB" dirty="0"/>
          </a:p>
        </p:txBody>
      </p:sp>
      <p:sp>
        <p:nvSpPr>
          <p:cNvPr id="6" name="文本框 5"/>
          <p:cNvSpPr txBox="1"/>
          <p:nvPr/>
        </p:nvSpPr>
        <p:spPr>
          <a:xfrm>
            <a:off x="532014" y="2744575"/>
            <a:ext cx="783945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#3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仔细准备你的文件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仔细检查每一个需要提交的文件，如果你忘记了包括其中一个必要的文件，你的签证申请将被拒绝。同时请你保留一份与你的申请一起提交的文件的副本，以便你对提交的文件有一个备份。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#4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确保正确的文件格式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检查每个文件格式的要求，例如，每份翻译成英文的文件都必须包含翻译者的日期、签名、姓名或者联系方式（或者翻译公司的公章）。如果译文缺少日期，也将会被认为是无效的，文件上的每一个细节都很重要。关于每份文件必须包含的内容，请参考</a:t>
            </a:r>
            <a:r>
              <a:rPr lang="en-US" altLang="zh-CN" sz="1400" u="sng" kern="100" dirty="0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1"/>
              </a:rPr>
              <a:t>《</a:t>
            </a:r>
            <a:r>
              <a:rPr lang="en-US" altLang="zh-CN" sz="1400" u="sng" kern="100" dirty="0" err="1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1"/>
              </a:rPr>
              <a:t>学生申请指南</a:t>
            </a:r>
            <a:r>
              <a:rPr lang="en-US" altLang="zh-CN" sz="1400" u="sng" kern="100" dirty="0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1"/>
              </a:rPr>
              <a:t>》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#5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为你的可信度面试做准备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大多数学生都有一个可信度面试，所以这是阐明你在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UWS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学习的原因的机会。例如，会要求给出你课程的具体细节，比如它是如何评估的，并表明你已经通过对其他大学的比较研究了你的学习选择，确保你的职业目标，给出详细的回答，特别是针对你自己的一些回答，避免笼统含糊的回答，请参照</a:t>
            </a:r>
            <a:r>
              <a:rPr lang="en-US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UWS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在线《</a:t>
            </a:r>
            <a:r>
              <a:rPr lang="en-US" altLang="zh-CN" sz="1400" u="sng" kern="100" dirty="0" err="1">
                <a:solidFill>
                  <a:srgbClr val="0563C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hlinkClick r:id="rId2"/>
              </a:rPr>
              <a:t>可信度面试</a:t>
            </a:r>
            <a:r>
              <a:rPr lang="zh-CN" altLang="zh-CN" sz="14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》的相关资料。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27" y="2346557"/>
            <a:ext cx="872064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600" dirty="0">
              <a:solidFill>
                <a:srgbClr val="002060"/>
              </a:solidFill>
            </a:endParaRPr>
          </a:p>
          <a:p>
            <a:pPr>
              <a:spcBef>
                <a:spcPts val="900"/>
              </a:spcBef>
            </a:pPr>
            <a:r>
              <a:rPr lang="zh-CN" altLang="en-US" sz="2400" b="1" u="sng" dirty="0">
                <a:solidFill>
                  <a:srgbClr val="002060"/>
                </a:solidFill>
              </a:rPr>
              <a:t>维持九个月或者更长时间的课程</a:t>
            </a:r>
            <a:endParaRPr lang="en-US" altLang="zh-CN" sz="2400" b="1" u="sng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</a:rPr>
              <a:t>苏格兰校区为</a:t>
            </a:r>
            <a:r>
              <a:rPr lang="en-US" altLang="zh-CN" sz="2400" dirty="0">
                <a:solidFill>
                  <a:srgbClr val="002060"/>
                </a:solidFill>
              </a:rPr>
              <a:t>9207</a:t>
            </a:r>
            <a:r>
              <a:rPr lang="zh-CN" altLang="en-US" sz="2400" dirty="0">
                <a:solidFill>
                  <a:srgbClr val="002060"/>
                </a:solidFill>
              </a:rPr>
              <a:t>英镑，伦敦校区为</a:t>
            </a:r>
            <a:r>
              <a:rPr lang="en-US" altLang="zh-CN" sz="2400" dirty="0">
                <a:solidFill>
                  <a:srgbClr val="002060"/>
                </a:solidFill>
              </a:rPr>
              <a:t>12006</a:t>
            </a:r>
            <a:r>
              <a:rPr lang="zh-CN" altLang="en-US" sz="2400" dirty="0">
                <a:solidFill>
                  <a:srgbClr val="002060"/>
                </a:solidFill>
              </a:rPr>
              <a:t>英镑</a:t>
            </a:r>
            <a:endParaRPr lang="en-GB" altLang="zh-CN" sz="6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2060"/>
                </a:solidFill>
              </a:rPr>
              <a:t>学费付清后，任何剩余的费用（就像</a:t>
            </a:r>
            <a:r>
              <a:rPr lang="en-US" altLang="zh-CN" sz="2400" dirty="0">
                <a:solidFill>
                  <a:srgbClr val="002060"/>
                </a:solidFill>
              </a:rPr>
              <a:t>CAS</a:t>
            </a:r>
            <a:r>
              <a:rPr lang="zh-CN" altLang="en-US" sz="2400" dirty="0">
                <a:solidFill>
                  <a:srgbClr val="002060"/>
                </a:solidFill>
              </a:rPr>
              <a:t>上列出的）必须显示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6017" y="306219"/>
            <a:ext cx="5759450" cy="1533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339" b="16524"/>
          <a:stretch>
            <a:fillRect/>
          </a:stretch>
        </p:blipFill>
        <p:spPr>
          <a:xfrm>
            <a:off x="4403181" y="135467"/>
            <a:ext cx="4622286" cy="1405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16989"/>
            <a:ext cx="849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准备好你的财务证据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6" y="137454"/>
            <a:ext cx="1190791" cy="1095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0" y="505444"/>
            <a:ext cx="8574505" cy="8943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0070C0"/>
                </a:solidFill>
              </a:rPr>
              <a:t>财务证据</a:t>
            </a:r>
            <a:r>
              <a:rPr lang="en-US" altLang="zh-CN" sz="3600" b="1" dirty="0">
                <a:solidFill>
                  <a:srgbClr val="0070C0"/>
                </a:solidFill>
              </a:rPr>
              <a:t>—</a:t>
            </a:r>
            <a:r>
              <a:rPr lang="zh-CN" altLang="en-US" sz="3600" b="1" dirty="0">
                <a:solidFill>
                  <a:srgbClr val="0070C0"/>
                </a:solidFill>
              </a:rPr>
              <a:t>资金证明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974" y="4831599"/>
            <a:ext cx="5066825" cy="2026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2839"/>
          <a:stretch>
            <a:fillRect/>
          </a:stretch>
        </p:blipFill>
        <p:spPr>
          <a:xfrm>
            <a:off x="317974" y="5049010"/>
            <a:ext cx="4691062" cy="1591580"/>
          </a:xfrm>
          <a:prstGeom prst="rect">
            <a:avLst/>
          </a:prstGeom>
        </p:spPr>
      </p:pic>
      <p:sp>
        <p:nvSpPr>
          <p:cNvPr id="6" name="Subtitle 2"/>
          <p:cNvSpPr txBox="1"/>
          <p:nvPr/>
        </p:nvSpPr>
        <p:spPr>
          <a:xfrm>
            <a:off x="0" y="1608723"/>
            <a:ext cx="9144000" cy="30054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b="1" dirty="0">
                <a:solidFill>
                  <a:srgbClr val="002060"/>
                </a:solidFill>
              </a:rPr>
              <a:t>在申请之前，属于你的账户的钱要连续超过</a:t>
            </a:r>
            <a:r>
              <a:rPr lang="en-US" altLang="zh-CN" sz="2400" b="1" dirty="0">
                <a:solidFill>
                  <a:srgbClr val="002060"/>
                </a:solidFill>
              </a:rPr>
              <a:t>28</a:t>
            </a:r>
            <a:r>
              <a:rPr lang="zh-CN" altLang="en-US" sz="2400" b="1" dirty="0">
                <a:solidFill>
                  <a:srgbClr val="002060"/>
                </a:solidFill>
              </a:rPr>
              <a:t>天，申请之日不超过</a:t>
            </a:r>
            <a:r>
              <a:rPr lang="en-US" altLang="zh-CN" sz="2400" b="1" dirty="0">
                <a:solidFill>
                  <a:srgbClr val="002060"/>
                </a:solidFill>
              </a:rPr>
              <a:t>31</a:t>
            </a:r>
            <a:r>
              <a:rPr lang="zh-CN" altLang="en-US" sz="2400" b="1" dirty="0">
                <a:solidFill>
                  <a:srgbClr val="002060"/>
                </a:solidFill>
              </a:rPr>
              <a:t>天的对账期</a:t>
            </a:r>
            <a:endParaRPr lang="en-GB" altLang="en-US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200" dirty="0">
                <a:solidFill>
                  <a:srgbClr val="002060"/>
                </a:solidFill>
              </a:rPr>
              <a:t>资金立即到位（不受通知期的限制）</a:t>
            </a:r>
            <a:endParaRPr lang="en-US" altLang="zh-CN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200" dirty="0">
                <a:solidFill>
                  <a:srgbClr val="002060"/>
                </a:solidFill>
              </a:rPr>
              <a:t>以你的名字、父母的名字、抚养人的名字（仅在同时申请的情况下）或者包括你的联合账户开立银行账户</a:t>
            </a:r>
            <a:endParaRPr lang="en-GB" altLang="en-US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0" y="1113202"/>
            <a:ext cx="9144000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zh-CN" altLang="en-US" sz="2400" dirty="0">
                <a:solidFill>
                  <a:srgbClr val="002060"/>
                </a:solidFill>
              </a:rPr>
              <a:t>除了之前那些详细的要求之外：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>
                <a:solidFill>
                  <a:srgbClr val="002060"/>
                </a:solidFill>
              </a:rPr>
              <a:t>仅以父母一方或双方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法定监护人的名义</a:t>
            </a:r>
            <a:r>
              <a:rPr lang="en-US" altLang="zh-CN" sz="2400" dirty="0">
                <a:solidFill>
                  <a:srgbClr val="002060"/>
                </a:solidFill>
              </a:rPr>
              <a:t>—</a:t>
            </a:r>
            <a:r>
              <a:rPr lang="zh-CN" altLang="en-US" sz="2400" dirty="0">
                <a:solidFill>
                  <a:srgbClr val="002060"/>
                </a:solidFill>
              </a:rPr>
              <a:t>不包括其他亲属。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>
                <a:solidFill>
                  <a:srgbClr val="002060"/>
                </a:solidFill>
              </a:rPr>
              <a:t>以父母的名义</a:t>
            </a:r>
            <a:r>
              <a:rPr lang="zh-CN" altLang="en-US" sz="2400" b="1" dirty="0">
                <a:solidFill>
                  <a:srgbClr val="002060"/>
                </a:solidFill>
              </a:rPr>
              <a:t>而不是</a:t>
            </a:r>
            <a:r>
              <a:rPr lang="zh-CN" altLang="en-US" sz="2400" dirty="0">
                <a:solidFill>
                  <a:srgbClr val="002060"/>
                </a:solidFill>
              </a:rPr>
              <a:t>以公司的名义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>
                <a:solidFill>
                  <a:srgbClr val="002060"/>
                </a:solidFill>
              </a:rPr>
              <a:t>出生证明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收养证明原件，并且如果原件不是英文的，还需要提供官方认证的翻译件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400" dirty="0">
                <a:solidFill>
                  <a:srgbClr val="002060"/>
                </a:solidFill>
              </a:rPr>
              <a:t>父母的签名信，确认你是他们的儿子</a:t>
            </a:r>
            <a:r>
              <a:rPr lang="en-US" altLang="zh-CN" sz="2400" dirty="0">
                <a:solidFill>
                  <a:srgbClr val="002060"/>
                </a:solidFill>
              </a:rPr>
              <a:t>/</a:t>
            </a:r>
            <a:r>
              <a:rPr lang="zh-CN" altLang="en-US" sz="2400" dirty="0">
                <a:solidFill>
                  <a:srgbClr val="002060"/>
                </a:solidFill>
              </a:rPr>
              <a:t>女儿，并允许使用他们的资金</a:t>
            </a:r>
            <a:endParaRPr lang="en-GB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259258"/>
            <a:ext cx="8208912" cy="12241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zh-CN" altLang="en-US" sz="3600" b="1" dirty="0">
                <a:solidFill>
                  <a:srgbClr val="0070C0"/>
                </a:solidFill>
                <a:latin typeface="+mn-lt"/>
              </a:rPr>
              <a:t>财务证明</a:t>
            </a:r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—</a:t>
            </a:r>
            <a:r>
              <a:rPr lang="zh-CN" altLang="en-US" sz="3600" b="1" dirty="0">
                <a:solidFill>
                  <a:srgbClr val="0070C0"/>
                </a:solidFill>
                <a:latin typeface="+mn-lt"/>
              </a:rPr>
              <a:t>父母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0" y="1337484"/>
            <a:ext cx="9144000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zh-CN" altLang="en-US" sz="2200" b="1" dirty="0">
                <a:solidFill>
                  <a:srgbClr val="002060"/>
                </a:solidFill>
              </a:rPr>
              <a:t>如果以前是全额资助，即使不继续提供财务赞助，也需要有许可函</a:t>
            </a:r>
            <a:endParaRPr lang="en-GB" altLang="en-US" sz="22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200" dirty="0">
                <a:solidFill>
                  <a:srgbClr val="002060"/>
                </a:solidFill>
              </a:rPr>
              <a:t>担保函应显示新的延长课程结束日期</a:t>
            </a:r>
            <a:endParaRPr lang="en-US" altLang="zh-CN" sz="2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200" dirty="0">
                <a:solidFill>
                  <a:srgbClr val="002060"/>
                </a:solidFill>
              </a:rPr>
              <a:t>最近签发的（建议不超过</a:t>
            </a:r>
            <a:r>
              <a:rPr lang="en-US" altLang="zh-CN" sz="2200" dirty="0">
                <a:solidFill>
                  <a:srgbClr val="002060"/>
                </a:solidFill>
              </a:rPr>
              <a:t>6</a:t>
            </a:r>
            <a:r>
              <a:rPr lang="zh-CN" altLang="en-US" sz="2200" dirty="0">
                <a:solidFill>
                  <a:srgbClr val="002060"/>
                </a:solidFill>
              </a:rPr>
              <a:t>个月）。</a:t>
            </a:r>
            <a:endParaRPr lang="en-US" altLang="zh-CN" sz="2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200" dirty="0">
                <a:solidFill>
                  <a:srgbClr val="002060"/>
                </a:solidFill>
              </a:rPr>
              <a:t>官方信纸和印章列出所有受抚养人（如果适用）。</a:t>
            </a:r>
            <a:endParaRPr lang="en-US" altLang="zh-CN" sz="2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200" dirty="0">
                <a:solidFill>
                  <a:srgbClr val="002060"/>
                </a:solidFill>
              </a:rPr>
              <a:t>如果担保人提供抚养费</a:t>
            </a:r>
            <a:r>
              <a:rPr lang="en-US" altLang="zh-CN" sz="2200" dirty="0">
                <a:solidFill>
                  <a:srgbClr val="002060"/>
                </a:solidFill>
              </a:rPr>
              <a:t>/</a:t>
            </a:r>
            <a:r>
              <a:rPr lang="zh-CN" altLang="en-US" sz="2200" dirty="0">
                <a:solidFill>
                  <a:srgbClr val="002060"/>
                </a:solidFill>
              </a:rPr>
              <a:t>生活费，那么信中必须说明你每年</a:t>
            </a:r>
            <a:r>
              <a:rPr lang="en-US" altLang="zh-CN" sz="2200" dirty="0">
                <a:solidFill>
                  <a:srgbClr val="002060"/>
                </a:solidFill>
              </a:rPr>
              <a:t>/</a:t>
            </a:r>
            <a:r>
              <a:rPr lang="zh-CN" altLang="en-US" sz="2200" dirty="0">
                <a:solidFill>
                  <a:srgbClr val="002060"/>
                </a:solidFill>
              </a:rPr>
              <a:t>每月收到多少钱，</a:t>
            </a:r>
            <a:r>
              <a:rPr lang="zh-CN" altLang="en-US" sz="2200" b="1" dirty="0">
                <a:solidFill>
                  <a:srgbClr val="002060"/>
                </a:solidFill>
              </a:rPr>
              <a:t>或者</a:t>
            </a:r>
            <a:r>
              <a:rPr lang="zh-CN" altLang="en-US" sz="2200" dirty="0">
                <a:solidFill>
                  <a:srgbClr val="002060"/>
                </a:solidFill>
              </a:rPr>
              <a:t>提供一份声明，确认你的生活费将被</a:t>
            </a:r>
            <a:r>
              <a:rPr lang="zh-CN" altLang="en-US" sz="2200" b="1" dirty="0">
                <a:solidFill>
                  <a:srgbClr val="002060"/>
                </a:solidFill>
              </a:rPr>
              <a:t>全额</a:t>
            </a:r>
            <a:r>
              <a:rPr lang="zh-CN" altLang="en-US" sz="2200" dirty="0">
                <a:solidFill>
                  <a:srgbClr val="002060"/>
                </a:solidFill>
              </a:rPr>
              <a:t>支付。</a:t>
            </a:r>
            <a:endParaRPr lang="en-GB" altLang="en-US" sz="22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76966"/>
            <a:ext cx="9144000" cy="1440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+mn-lt"/>
              </a:rPr>
              <a:t>财务证明</a:t>
            </a:r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—</a:t>
            </a:r>
            <a:r>
              <a:rPr lang="zh-CN" altLang="en-US" sz="3600" b="1" dirty="0">
                <a:solidFill>
                  <a:srgbClr val="0070C0"/>
                </a:solidFill>
                <a:latin typeface="+mn-lt"/>
              </a:rPr>
              <a:t>官方财务担保函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53392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900" dirty="0">
                <a:solidFill>
                  <a:srgbClr val="002060"/>
                </a:solidFill>
              </a:rPr>
              <a:t>申请新课程的学生将收到</a:t>
            </a:r>
            <a:r>
              <a:rPr lang="en-US" altLang="zh-CN" sz="1900" dirty="0">
                <a:solidFill>
                  <a:srgbClr val="002060"/>
                </a:solidFill>
              </a:rPr>
              <a:t>CAS</a:t>
            </a:r>
            <a:r>
              <a:rPr lang="zh-CN" altLang="en-US" sz="1900" dirty="0">
                <a:solidFill>
                  <a:srgbClr val="002060"/>
                </a:solidFill>
              </a:rPr>
              <a:t>，作为申请过程的一部分（在收到无条件录取通知书和满足所有</a:t>
            </a:r>
            <a:r>
              <a:rPr lang="en-US" altLang="zh-CN" sz="1900" dirty="0">
                <a:solidFill>
                  <a:srgbClr val="002060"/>
                </a:solidFill>
              </a:rPr>
              <a:t>UKVI</a:t>
            </a:r>
            <a:r>
              <a:rPr lang="zh-CN" altLang="en-US" sz="1900" dirty="0">
                <a:solidFill>
                  <a:srgbClr val="002060"/>
                </a:solidFill>
              </a:rPr>
              <a:t>要求以及确认同意支付学费后）。</a:t>
            </a:r>
            <a:br>
              <a:rPr lang="en-GB" sz="1900" dirty="0">
                <a:solidFill>
                  <a:srgbClr val="002060"/>
                </a:solidFill>
              </a:rPr>
            </a:br>
            <a:endParaRPr lang="en-GB" sz="19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900" dirty="0">
                <a:solidFill>
                  <a:srgbClr val="002060"/>
                </a:solidFill>
              </a:rPr>
              <a:t>如果想了解更多信息，请联系国际中心</a:t>
            </a:r>
            <a:r>
              <a:rPr lang="en-GB" sz="1900" dirty="0">
                <a:solidFill>
                  <a:srgbClr val="002060"/>
                </a:solidFill>
              </a:rPr>
              <a:t> </a:t>
            </a:r>
            <a:r>
              <a:rPr lang="en-GB" sz="1900" dirty="0">
                <a:solidFill>
                  <a:srgbClr val="002060"/>
                </a:solidFill>
                <a:hlinkClick r:id="rId1"/>
              </a:rPr>
              <a:t>international@uws.ac.uk</a:t>
            </a:r>
            <a:r>
              <a:rPr lang="en-GB" sz="1900" dirty="0">
                <a:solidFill>
                  <a:srgbClr val="002060"/>
                </a:solidFill>
              </a:rPr>
              <a:t> </a:t>
            </a:r>
            <a:r>
              <a:rPr lang="zh-CN" altLang="en-US" sz="1900" dirty="0">
                <a:solidFill>
                  <a:srgbClr val="002060"/>
                </a:solidFill>
              </a:rPr>
              <a:t>或者招生团队</a:t>
            </a:r>
            <a:r>
              <a:rPr lang="en-GB" sz="1900" dirty="0">
                <a:solidFill>
                  <a:srgbClr val="002060"/>
                </a:solidFill>
                <a:hlinkClick r:id="rId2"/>
              </a:rPr>
              <a:t>CASRequest@uws.ac.uk</a:t>
            </a:r>
            <a:r>
              <a:rPr lang="en-GB" sz="1900" dirty="0">
                <a:solidFill>
                  <a:srgbClr val="002060"/>
                </a:solidFill>
              </a:rPr>
              <a:t>. </a:t>
            </a:r>
            <a:endParaRPr lang="en-GB" sz="19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261" y="207061"/>
            <a:ext cx="370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申请</a:t>
            </a:r>
            <a:r>
              <a:rPr lang="en-GB" sz="3600" b="1" dirty="0">
                <a:solidFill>
                  <a:srgbClr val="0070C0"/>
                </a:solidFill>
                <a:cs typeface="Arial" panose="020B0604020202020204" pitchFamily="34" charset="0"/>
              </a:rPr>
              <a:t>CAS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45ab1bf-2ddf-467f-91ca-ea6791d88a0b"/>
  <p:tag name="COMMONDATA" val="eyJoZGlkIjoiODU0ZTMxODZhNmUyZTliOTViNzQyZjUwZGYzMWY4Yj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2636</Words>
  <Application>WPS 演示</Application>
  <PresentationFormat>全屏显示(4:3)</PresentationFormat>
  <Paragraphs>129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Arial</vt:lpstr>
      <vt:lpstr>等线</vt:lpstr>
      <vt:lpstr>Times New Roman</vt:lpstr>
      <vt:lpstr>Calibri</vt:lpstr>
      <vt:lpstr>微软雅黑</vt:lpstr>
      <vt:lpstr>Arial Unicode MS</vt:lpstr>
      <vt:lpstr>Office Theme</vt:lpstr>
      <vt:lpstr>Custom Design</vt:lpstr>
      <vt:lpstr>1_Custom Design</vt:lpstr>
      <vt:lpstr>学生签证信息会议</vt:lpstr>
      <vt:lpstr>学生签证途径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</dc:creator>
  <cp:lastModifiedBy>庄财永</cp:lastModifiedBy>
  <cp:revision>197</cp:revision>
  <cp:lastPrinted>2018-06-08T10:00:00Z</cp:lastPrinted>
  <dcterms:created xsi:type="dcterms:W3CDTF">2015-10-13T11:11:00Z</dcterms:created>
  <dcterms:modified xsi:type="dcterms:W3CDTF">2023-05-30T13:28:59Z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0110D048BF6F47FFB60F475233CB1BB5_13</vt:lpwstr>
  </property>
  <property fmtid="{D5CDD505-2E9C-101B-9397-08002B2CF9AE}" pid="3" name="KSOProductBuildVer">
    <vt:lpwstr>2052-11.1.0.14309</vt:lpwstr>
  </property>
</Properties>
</file>